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9"/>
  </p:notesMasterIdLst>
  <p:sldIdLst>
    <p:sldId id="256" r:id="rId2"/>
    <p:sldId id="264" r:id="rId3"/>
    <p:sldId id="474" r:id="rId4"/>
    <p:sldId id="475" r:id="rId5"/>
    <p:sldId id="265" r:id="rId6"/>
    <p:sldId id="266" r:id="rId7"/>
    <p:sldId id="267" r:id="rId8"/>
    <p:sldId id="270" r:id="rId9"/>
    <p:sldId id="271" r:id="rId10"/>
    <p:sldId id="478" r:id="rId11"/>
    <p:sldId id="479" r:id="rId12"/>
    <p:sldId id="278" r:id="rId13"/>
    <p:sldId id="277" r:id="rId14"/>
    <p:sldId id="288" r:id="rId15"/>
    <p:sldId id="279" r:id="rId16"/>
    <p:sldId id="289" r:id="rId17"/>
    <p:sldId id="295" r:id="rId18"/>
    <p:sldId id="272" r:id="rId19"/>
    <p:sldId id="269" r:id="rId20"/>
    <p:sldId id="297" r:id="rId21"/>
    <p:sldId id="480" r:id="rId22"/>
    <p:sldId id="298" r:id="rId23"/>
    <p:sldId id="286" r:id="rId24"/>
    <p:sldId id="284" r:id="rId25"/>
    <p:sldId id="285" r:id="rId26"/>
    <p:sldId id="483" r:id="rId27"/>
    <p:sldId id="268" r:id="rId28"/>
    <p:sldId id="300" r:id="rId29"/>
    <p:sldId id="301" r:id="rId30"/>
    <p:sldId id="302" r:id="rId31"/>
    <p:sldId id="260" r:id="rId32"/>
    <p:sldId id="303" r:id="rId33"/>
    <p:sldId id="486" r:id="rId34"/>
    <p:sldId id="304" r:id="rId35"/>
    <p:sldId id="361" r:id="rId36"/>
    <p:sldId id="467" r:id="rId37"/>
    <p:sldId id="258" r:id="rId38"/>
    <p:sldId id="257" r:id="rId39"/>
    <p:sldId id="391" r:id="rId40"/>
    <p:sldId id="354" r:id="rId41"/>
    <p:sldId id="371" r:id="rId42"/>
    <p:sldId id="481" r:id="rId43"/>
    <p:sldId id="355" r:id="rId44"/>
    <p:sldId id="386" r:id="rId45"/>
    <p:sldId id="387" r:id="rId46"/>
    <p:sldId id="358" r:id="rId47"/>
    <p:sldId id="477" r:id="rId48"/>
    <p:sldId id="468" r:id="rId49"/>
    <p:sldId id="381" r:id="rId50"/>
    <p:sldId id="262" r:id="rId51"/>
    <p:sldId id="299" r:id="rId52"/>
    <p:sldId id="476" r:id="rId53"/>
    <p:sldId id="485" r:id="rId54"/>
    <p:sldId id="469" r:id="rId55"/>
    <p:sldId id="394" r:id="rId56"/>
    <p:sldId id="280" r:id="rId57"/>
    <p:sldId id="370" r:id="rId58"/>
    <p:sldId id="259" r:id="rId59"/>
    <p:sldId id="261" r:id="rId60"/>
    <p:sldId id="290" r:id="rId61"/>
    <p:sldId id="356" r:id="rId62"/>
    <p:sldId id="473" r:id="rId63"/>
    <p:sldId id="484" r:id="rId64"/>
    <p:sldId id="263" r:id="rId65"/>
    <p:sldId id="472" r:id="rId66"/>
    <p:sldId id="482" r:id="rId67"/>
    <p:sldId id="470" r:id="rId6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5A792CF-9FA5-460C-9AE4-3367A96ABDF4}">
          <p14:sldIdLst>
            <p14:sldId id="256"/>
            <p14:sldId id="264"/>
            <p14:sldId id="474"/>
            <p14:sldId id="475"/>
            <p14:sldId id="265"/>
            <p14:sldId id="266"/>
          </p14:sldIdLst>
        </p14:section>
        <p14:section name="Untitled Section" id="{A58BDF61-1F46-4A7A-B891-E50C1030AE71}">
          <p14:sldIdLst>
            <p14:sldId id="267"/>
            <p14:sldId id="270"/>
            <p14:sldId id="271"/>
          </p14:sldIdLst>
        </p14:section>
        <p14:section name="Untitled Section" id="{6CAFF491-AEC1-41BF-8538-7EFB2A7D9F5B}">
          <p14:sldIdLst>
            <p14:sldId id="478"/>
          </p14:sldIdLst>
        </p14:section>
        <p14:section name="Untitled Section" id="{0B04B5BB-0222-4210-BFDC-872FC8298C1F}">
          <p14:sldIdLst>
            <p14:sldId id="479"/>
            <p14:sldId id="278"/>
            <p14:sldId id="277"/>
            <p14:sldId id="288"/>
            <p14:sldId id="279"/>
            <p14:sldId id="289"/>
            <p14:sldId id="295"/>
            <p14:sldId id="272"/>
            <p14:sldId id="269"/>
            <p14:sldId id="297"/>
            <p14:sldId id="480"/>
            <p14:sldId id="298"/>
            <p14:sldId id="286"/>
            <p14:sldId id="284"/>
            <p14:sldId id="285"/>
            <p14:sldId id="483"/>
            <p14:sldId id="268"/>
            <p14:sldId id="300"/>
            <p14:sldId id="301"/>
            <p14:sldId id="302"/>
            <p14:sldId id="260"/>
            <p14:sldId id="303"/>
            <p14:sldId id="486"/>
            <p14:sldId id="304"/>
            <p14:sldId id="361"/>
            <p14:sldId id="467"/>
            <p14:sldId id="258"/>
            <p14:sldId id="257"/>
            <p14:sldId id="391"/>
            <p14:sldId id="354"/>
            <p14:sldId id="371"/>
            <p14:sldId id="481"/>
            <p14:sldId id="355"/>
            <p14:sldId id="386"/>
            <p14:sldId id="387"/>
            <p14:sldId id="358"/>
            <p14:sldId id="477"/>
            <p14:sldId id="468"/>
            <p14:sldId id="381"/>
            <p14:sldId id="262"/>
            <p14:sldId id="299"/>
            <p14:sldId id="476"/>
            <p14:sldId id="485"/>
            <p14:sldId id="469"/>
            <p14:sldId id="394"/>
            <p14:sldId id="280"/>
            <p14:sldId id="370"/>
            <p14:sldId id="259"/>
            <p14:sldId id="261"/>
            <p14:sldId id="290"/>
            <p14:sldId id="356"/>
            <p14:sldId id="473"/>
            <p14:sldId id="484"/>
            <p14:sldId id="263"/>
            <p14:sldId id="472"/>
            <p14:sldId id="482"/>
            <p14:sldId id="4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265737-47F8-4FDF-4536-71D1D3992FAF}" name="Nielsen, Frank (Sony CSL)" initials="FN" userId="S::Frank.Nielsen@sony.com::3c5079e3-cb97-4283-8734-449d5e75ca1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FF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665" autoAdjust="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jpe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jpe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jpeg>
</file>

<file path=ppt/media/image14.png>
</file>

<file path=ppt/media/image140.jpeg>
</file>

<file path=ppt/media/image141.jpeg>
</file>

<file path=ppt/media/image142.png>
</file>

<file path=ppt/media/image143.png>
</file>

<file path=ppt/media/image144.jpeg>
</file>

<file path=ppt/media/image145.jpe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jpeg>
</file>

<file path=ppt/media/image167.jpeg>
</file>

<file path=ppt/media/image168.png>
</file>

<file path=ppt/media/image169.jpe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eg>
</file>

<file path=ppt/media/image57.jpe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jpe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gif>
</file>

<file path=ppt/media/image86.png>
</file>

<file path=ppt/media/image87.png>
</file>

<file path=ppt/media/image88.jpeg>
</file>

<file path=ppt/media/image89.jpe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4D9901-158F-43A3-B172-7E2A4734451C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017A44-7EF9-45E1-BBE8-6833DA3B1A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0214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https://omlw2025.mlds.jp/</a:t>
            </a:r>
          </a:p>
          <a:p>
            <a:r>
              <a:rPr kumimoji="1" lang="en-US" altLang="ja-JP" sz="1400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Fisher-Rao and Bregman manifolds: </a:t>
            </a:r>
            <a:r>
              <a:rPr kumimoji="1" lang="en-US" altLang="ja-JP" sz="1200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Some Applications in Machine Learning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n-US" altLang="ja-JP" sz="1200" b="1" dirty="0">
                <a:solidFill>
                  <a:schemeClr val="accent5"/>
                </a:solidFill>
                <a:latin typeface="Calibri" panose="020F0502020204030204" pitchFamily="34" charset="0"/>
                <a:ea typeface="MS UI Gothic" panose="020B0600070205080204" pitchFamily="50" charset="-128"/>
                <a:cs typeface="Calibri" panose="020F0502020204030204" pitchFamily="34" charset="0"/>
              </a:rPr>
              <a:t>Divergences and information geometry </a:t>
            </a:r>
            <a:br>
              <a:rPr lang="en-US" altLang="ja-JP" sz="1200" b="1" dirty="0">
                <a:solidFill>
                  <a:schemeClr val="accent5"/>
                </a:solidFill>
                <a:latin typeface="Calibri" panose="020F0502020204030204" pitchFamily="34" charset="0"/>
                <a:ea typeface="MS UI Gothic" panose="020B0600070205080204" pitchFamily="50" charset="-128"/>
                <a:cs typeface="Calibri" panose="020F0502020204030204" pitchFamily="34" charset="0"/>
              </a:rPr>
            </a:br>
            <a:r>
              <a:rPr lang="en-US" altLang="ja-JP" sz="1200" b="1" dirty="0">
                <a:solidFill>
                  <a:schemeClr val="accent5"/>
                </a:solidFill>
                <a:latin typeface="Calibri" panose="020F0502020204030204" pitchFamily="34" charset="0"/>
                <a:ea typeface="MS UI Gothic" panose="020B0600070205080204" pitchFamily="50" charset="-128"/>
                <a:cs typeface="Calibri" panose="020F0502020204030204" pitchFamily="34" charset="0"/>
              </a:rPr>
              <a:t>in machine learning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017A44-7EF9-45E1-BBE8-6833DA3B1AFE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55236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J_{\alpha}^{F}(\theta_1 : \theta_2)=\left\{\begin{array}{</a:t>
            </a:r>
            <a:r>
              <a:rPr lang="en-US" dirty="0" err="1"/>
              <a:t>ll</a:t>
            </a:r>
            <a:r>
              <a:rPr lang="en-US" dirty="0"/>
              <a:t>}{\</a:t>
            </a:r>
            <a:r>
              <a:rPr lang="en-US" dirty="0" err="1"/>
              <a:t>frac</a:t>
            </a:r>
            <a:r>
              <a:rPr lang="en-US" dirty="0"/>
              <a:t>{1}{\alpha(1-\alpha)} J^{\prime F}(\theta_1: \theta_2)} &amp; {\alpha \</a:t>
            </a:r>
            <a:r>
              <a:rPr lang="en-US" dirty="0" err="1"/>
              <a:t>neq</a:t>
            </a:r>
            <a:r>
              <a:rPr lang="en-US" dirty="0"/>
              <a:t>\{0,1\}} \\ {B_{F}(\theta_1: \theta_2)} &amp; {\alpha=1} \\ {B_{F}(\theta_2 : \theta_1)} &amp; {\alpha=0}\end{array}\right.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5D2CBB-5D43-43BD-A6A3-A2BA561C181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9165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kumimoji="1" lang="en-US" altLang="ja-JP" b="1" dirty="0">
                <a:solidFill>
                  <a:schemeClr val="accent5"/>
                </a:solidFill>
              </a:rPr>
              <a:t>Bregman information-bias decomposition:</a:t>
            </a:r>
          </a:p>
          <a:p>
            <a:endParaRPr kumimoji="1" lang="en-US" altLang="ja-JP" b="1" dirty="0">
              <a:solidFill>
                <a:schemeClr val="accent5"/>
              </a:solidFill>
            </a:endParaRPr>
          </a:p>
          <a:p>
            <a:r>
              <a:rPr lang="en-US" altLang="ja-JP" sz="12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Proposition: Average right Bregman divergence decomposes as Bregman information (Jensen diversity index) + divergence term.</a:t>
            </a:r>
          </a:p>
          <a:p>
            <a:endParaRPr lang="en-US" altLang="ja-JP" sz="1200" b="0" i="0" u="none" strike="noStrike" baseline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12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Corollary: Right Bregman centroid is average parameter (center of mass)</a:t>
            </a:r>
          </a:p>
          <a:p>
            <a:endParaRPr lang="en-US" altLang="ja-JP" sz="1200" b="0" i="0" u="none" strike="noStrike" baseline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---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 "Sided and symmetrized Bregman centroids."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55.6 (2009): 2882-2904.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017A44-7EF9-45E1-BBE8-6833DA3B1AFE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0658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 "Skew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jensen-bregman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voronoi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diagrams."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Transactions on Computational Science XIV: Special Issue on Voronoi Diagrams and Delaunay Triangulation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(2011): 102-128.</a:t>
            </a:r>
          </a:p>
          <a:p>
            <a:endParaRPr kumimoji="1"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"On the Jensen–Shannon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symmetrization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of distances relying on abstract means."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21.5 (2019): 485.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36397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"On a generalization of the Jensen–Shannon divergence and the Jensen–Shannon centroid."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22.2 (2020): 221.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05339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1" i="0" dirty="0">
                <a:solidFill>
                  <a:srgbClr val="003366"/>
                </a:solidFill>
                <a:effectLst/>
                <a:latin typeface="Roboto" panose="02000000000000000000" pitchFamily="2" charset="0"/>
              </a:rPr>
              <a:t>April 2</a:t>
            </a:r>
            <a:r>
              <a:rPr lang="en-US" altLang="ja-JP" b="1" i="0" baseline="30000" dirty="0">
                <a:solidFill>
                  <a:srgbClr val="003366"/>
                </a:solidFill>
                <a:effectLst/>
                <a:latin typeface="Roboto" panose="02000000000000000000" pitchFamily="2" charset="0"/>
              </a:rPr>
              <a:t>nd</a:t>
            </a:r>
            <a:r>
              <a:rPr lang="en-US" altLang="ja-JP" b="1" i="0" dirty="0">
                <a:solidFill>
                  <a:srgbClr val="003366"/>
                </a:solidFill>
                <a:effectLst/>
                <a:latin typeface="Roboto" panose="02000000000000000000" pitchFamily="2" charset="0"/>
              </a:rPr>
              <a:t> 2025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017A44-7EF9-45E1-BBE8-6833DA3B1AFE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308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Barry Mazur’s foreword to Tobias Dantzig’s book </a:t>
            </a:r>
            <a:r>
              <a:rPr lang="en-US" altLang="ja-JP" b="0" i="1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Nu</a:t>
            </a:r>
          </a:p>
          <a:p>
            <a:endParaRPr lang="en-US" altLang="ja-JP" b="0" i="1" dirty="0">
              <a:solidFill>
                <a:srgbClr val="6A6C6E"/>
              </a:solidFill>
              <a:effectLst/>
              <a:latin typeface="Lato" panose="020F0502020204030203" pitchFamily="34" charset="0"/>
            </a:endParaRPr>
          </a:p>
          <a:p>
            <a:r>
              <a:rPr lang="en-US" altLang="ja-JP" b="0" i="0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Quotation in Barry Mazur’s foreword to </a:t>
            </a:r>
          </a:p>
          <a:p>
            <a:r>
              <a:rPr lang="en-US" altLang="ja-JP" b="0" i="0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Tobias Dantzig’s book </a:t>
            </a:r>
            <a:r>
              <a:rPr lang="en-US" altLang="ja-JP" b="0" i="1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Number: the language of science</a:t>
            </a:r>
            <a:r>
              <a:rPr lang="en-US" altLang="ja-JP" b="0" i="0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 (2005 reprinting )</a:t>
            </a:r>
            <a:endParaRPr kumimoji="1" lang="ja-JP" altLang="en-US" dirty="0"/>
          </a:p>
          <a:p>
            <a:r>
              <a:rPr lang="en-US" altLang="ja-JP" b="0" i="1" dirty="0" err="1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mber</a:t>
            </a:r>
            <a:r>
              <a:rPr lang="en-US" altLang="ja-JP" b="0" i="1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: the language of science</a:t>
            </a:r>
            <a:r>
              <a:rPr lang="en-US" altLang="ja-JP" b="0" i="0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 (the 2005 reprinting of the 1930 classic).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017A44-7EF9-45E1-BBE8-6833DA3B1AFE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96484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What is… an Inductive Mean?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Notices of the American Mathematical Society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2023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C09609-84F0-4F33-BBAF-565C094AFE81}" type="slidenum">
              <a:rPr lang="fr-FR" smtClean="0"/>
              <a:t>56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88495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"Hypothesis testing, information divergence and computational geometry."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International Conference on Geometric Science of Information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Berlin, Heidelberg: Springer Berlin Heidelberg, 2013.</a:t>
            </a:r>
          </a:p>
          <a:p>
            <a:endParaRPr kumimoji="1"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kumimoji="1" lang="en-US" altLang="ja-JP" dirty="0"/>
              <a:t>https://www.youtube.com/shorts/bmbFIm55Tjk</a:t>
            </a:r>
          </a:p>
          <a:p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b="0" i="0" u="none" strike="noStrike" dirty="0">
                <a:effectLst/>
                <a:latin typeface="Arial" panose="020B0604020202020204" pitchFamily="34" charset="0"/>
              </a:rPr>
              <a:t>① ② ③</a:t>
            </a:r>
            <a:endParaRPr kumimoji="1" lang="en-US" altLang="ja-JP" dirty="0"/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Revisiting Chernoff information with likelihood ratio exponential families.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24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(10), 2022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017A44-7EF9-45E1-BBE8-6833DA3B1AFE}" type="slidenum">
              <a:rPr kumimoji="1" lang="ja-JP" altLang="en-US" smtClean="0"/>
              <a:t>59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00679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Barry Mazur’s foreword to Tobias Dantzig’s book </a:t>
            </a:r>
            <a:r>
              <a:rPr lang="en-US" altLang="ja-JP" b="0" i="1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Nu</a:t>
            </a:r>
          </a:p>
          <a:p>
            <a:endParaRPr lang="en-US" altLang="ja-JP" b="0" i="1" dirty="0">
              <a:solidFill>
                <a:srgbClr val="6A6C6E"/>
              </a:solidFill>
              <a:effectLst/>
              <a:latin typeface="Lato" panose="020F0502020204030203" pitchFamily="34" charset="0"/>
            </a:endParaRPr>
          </a:p>
          <a:p>
            <a:r>
              <a:rPr lang="en-US" altLang="ja-JP" b="0" i="0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Quotation in Barry Mazur’s foreword to </a:t>
            </a:r>
          </a:p>
          <a:p>
            <a:r>
              <a:rPr lang="en-US" altLang="ja-JP" b="0" i="0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Tobias Dantzig’s book </a:t>
            </a:r>
            <a:r>
              <a:rPr lang="en-US" altLang="ja-JP" b="0" i="1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Number: the language of science</a:t>
            </a:r>
            <a:r>
              <a:rPr lang="en-US" altLang="ja-JP" b="0" i="0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 (2005 reprinting )</a:t>
            </a:r>
            <a:endParaRPr kumimoji="1" lang="ja-JP" altLang="en-US" dirty="0"/>
          </a:p>
          <a:p>
            <a:r>
              <a:rPr lang="en-US" altLang="ja-JP" b="0" i="1" dirty="0" err="1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mber</a:t>
            </a:r>
            <a:r>
              <a:rPr lang="en-US" altLang="ja-JP" b="0" i="1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: the language of science</a:t>
            </a:r>
            <a:r>
              <a:rPr lang="en-US" altLang="ja-JP" b="0" i="0" dirty="0">
                <a:solidFill>
                  <a:srgbClr val="6A6C6E"/>
                </a:solidFill>
                <a:effectLst/>
                <a:latin typeface="Lato" panose="020F0502020204030203" pitchFamily="34" charset="0"/>
              </a:rPr>
              <a:t> (the 2005 reprinting of the 1930 classic).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017A44-7EF9-45E1-BBE8-6833DA3B1AFE}" type="slidenum">
              <a:rPr kumimoji="1" lang="ja-JP" altLang="en-US" smtClean="0"/>
              <a:t>66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559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Intrinsic vs extrinsic view (surfaces in Euclidean) of Riemannian manifolds 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017A44-7EF9-45E1-BBE8-6833DA3B1AFE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5081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  <a:p>
            <a:r>
              <a:rPr lang="fr-FR"/>
              <a:t>$$</a:t>
            </a:r>
          </a:p>
          <a:p>
            <a:r>
              <a:rPr lang="fr-FR"/>
              <a:t>C=\{(\lambda ,x) \st \lambda\in\bbR_{&gt;0}, x\in\Omega\}</a:t>
            </a:r>
          </a:p>
          <a:p>
            <a:r>
              <a:rPr lang="fr-FR"/>
              <a:t>$$</a:t>
            </a:r>
          </a:p>
          <a:p>
            <a:endParaRPr lang="fr-FR"/>
          </a:p>
          <a:p>
            <a:r>
              <a:rPr lang="fr-FR"/>
              <a:t>$$</a:t>
            </a:r>
          </a:p>
          <a:p>
            <a:r>
              <a:rPr lang="fr-FR"/>
              <a:t>p \preceq_C q \Leftrightarrow q-p\in C</a:t>
            </a:r>
          </a:p>
          <a:p>
            <a:r>
              <a:rPr lang="fr-FR"/>
              <a:t>$$</a:t>
            </a:r>
          </a:p>
          <a:p>
            <a:endParaRPr lang="fr-FR"/>
          </a:p>
          <a:p>
            <a:r>
              <a:rPr lang="fr-FR"/>
              <a:t>$$</a:t>
            </a:r>
          </a:p>
          <a:p>
            <a:r>
              <a:rPr lang="fr-FR"/>
              <a:t>M(p,q)=\inf\{\lambda\in\bbR_{&gt;0} \st p \preceq_C \lambda q\}</a:t>
            </a:r>
          </a:p>
          <a:p>
            <a:r>
              <a:rPr lang="fr-FR"/>
              <a:t>$$</a:t>
            </a:r>
          </a:p>
          <a:p>
            <a:endParaRPr lang="fr-FR"/>
          </a:p>
          <a:p>
            <a:r>
              <a:rPr lang="fr-FR"/>
              <a:t>$$</a:t>
            </a:r>
          </a:p>
          <a:p>
            <a:r>
              <a:rPr lang="fr-FR"/>
              <a:t>m(p,q)=\sup\{\lambda\in\bbR_{&gt;0}\st \lambda q\preceq_C p\}</a:t>
            </a:r>
          </a:p>
          <a:p>
            <a:r>
              <a:rPr lang="fr-FR"/>
              <a:t>$$</a:t>
            </a:r>
          </a:p>
          <a:p>
            <a:endParaRPr lang="fr-FR"/>
          </a:p>
          <a:p>
            <a:r>
              <a:rPr lang="fr-FR"/>
              <a:t>$$</a:t>
            </a:r>
          </a:p>
          <a:p>
            <a:r>
              <a:rPr lang="fr-FR"/>
              <a:t>\rho^C_\HG(p,q)=\log\frac{M(p,q)}{m(p,q)}</a:t>
            </a:r>
          </a:p>
          <a:p>
            <a:r>
              <a:rPr lang="fr-FR"/>
              <a:t>$$</a:t>
            </a:r>
          </a:p>
          <a:p>
            <a:endParaRPr lang="fr-FR"/>
          </a:p>
          <a:p>
            <a:r>
              <a:rPr lang="fr-FR"/>
              <a:t>$$</a:t>
            </a:r>
          </a:p>
          <a:p>
            <a:r>
              <a:rPr lang="fr-FR"/>
              <a:t>\rho^C_\HG(p,q)=\rho^C_\HG(\alpha p,\beta q), \quad\alpha,\beta&gt;0</a:t>
            </a:r>
          </a:p>
          <a:p>
            <a:r>
              <a:rPr lang="fr-FR"/>
              <a:t>$$</a:t>
            </a:r>
          </a:p>
          <a:p>
            <a:endParaRPr lang="fr-FR"/>
          </a:p>
          <a:p>
            <a:r>
              <a:rPr lang="fr-FR"/>
              <a:t>$$</a:t>
            </a:r>
          </a:p>
          <a:p>
            <a:r>
              <a:rPr lang="fr-FR"/>
              <a:t>\rho^\Omega_\HG(p,q)=\rho^C_\HG(p,q),\quad \forall p,q\in\Omega</a:t>
            </a:r>
          </a:p>
          <a:p>
            <a:r>
              <a:rPr lang="fr-FR"/>
              <a:t>$$</a:t>
            </a:r>
          </a:p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00AD9-E274-421B-B509-D63B8EEE6901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812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https://en.wikipedia.org/wiki/Mathematical_operators_and_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</a:p>
          <a:p>
            <a:r>
              <a:rPr kumimoji="1" lang="en-US" altLang="ja-JP" dirty="0" err="1"/>
              <a:t>symbols_in_Unicode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Θθ∇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≻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ξ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∈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dirty="0"/>
              <a:t>http://lib.physcon.ru/doc?id=5d34ad008433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l-GR" altLang="ja-JP" b="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</a:t>
            </a:r>
            <a:r>
              <a:rPr lang="en-US" altLang="ja-JP" b="1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Meerovich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Bregman</a:t>
            </a:r>
          </a:p>
          <a:p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50805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∫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μ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F easy!</a:t>
            </a: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altLang="ja-JP" dirty="0"/>
              <a:t>Information geometry proves that </a:t>
            </a:r>
            <a:r>
              <a:rPr lang="en-US" altLang="ja-JP" b="1" dirty="0">
                <a:solidFill>
                  <a:srgbClr val="FF0000"/>
                </a:solidFill>
              </a:rPr>
              <a:t>B</a:t>
            </a:r>
            <a:r>
              <a:rPr lang="en-US" altLang="ja-JP" b="1" baseline="-25000" dirty="0">
                <a:solidFill>
                  <a:srgbClr val="FF0000"/>
                </a:solidFill>
              </a:rPr>
              <a:t>F</a:t>
            </a:r>
            <a:r>
              <a:rPr lang="en-US" altLang="ja-JP" b="1" dirty="0">
                <a:solidFill>
                  <a:srgbClr val="FF0000"/>
                </a:solidFill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rgbClr val="FF0000"/>
                </a:solidFill>
              </a:rPr>
              <a:t>)=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 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]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when</a:t>
            </a:r>
            <a:r>
              <a:rPr lang="en-US" altLang="ja-JP" b="1" dirty="0">
                <a:solidFill>
                  <a:srgbClr val="FF0000"/>
                </a:solidFill>
              </a:rPr>
              <a:t> 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exp(&lt;x,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where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[p(x):q(x)]:=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[q(x):p(x)] </a:t>
            </a:r>
            <a:r>
              <a:rPr lang="en-US" altLang="ja-JP" dirty="0"/>
              <a:t>is the </a:t>
            </a:r>
            <a:r>
              <a:rPr lang="en-US" altLang="ja-JP" b="1" dirty="0">
                <a:solidFill>
                  <a:srgbClr val="FF0000"/>
                </a:solidFill>
              </a:rPr>
              <a:t>reverse </a:t>
            </a:r>
            <a:r>
              <a:rPr lang="en-US" altLang="ja-JP" b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b="1" dirty="0">
                <a:solidFill>
                  <a:srgbClr val="FF0000"/>
                </a:solidFill>
              </a:rPr>
              <a:t> divergence</a:t>
            </a:r>
            <a:endParaRPr lang="en-US" altLang="ja-JP" b="1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3847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l-GR" altLang="ja-JP" dirty="0"/>
              <a:t>η → ‖ ∞ 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722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000" i="0" dirty="0">
                <a:effectLst/>
                <a:latin typeface="Source Sans Pro" panose="020B0503030403020204" pitchFamily="34" charset="0"/>
              </a:rPr>
              <a:t>≥</a:t>
            </a:r>
            <a:r>
              <a:rPr lang="en-US" altLang="ja-JP" sz="1200" dirty="0">
                <a:highlight>
                  <a:srgbClr val="FFFF00"/>
                </a:highlight>
              </a:rPr>
              <a:t> B</a:t>
            </a:r>
            <a:r>
              <a:rPr lang="en-US" altLang="ja-JP" sz="1200" baseline="-25000" dirty="0">
                <a:highlight>
                  <a:srgbClr val="FFFF00"/>
                </a:highlight>
              </a:rPr>
              <a:t>F</a:t>
            </a:r>
            <a:r>
              <a:rPr lang="en-US" altLang="ja-JP" sz="1200" dirty="0">
                <a:highlight>
                  <a:srgbClr val="FFFF00"/>
                </a:highlight>
              </a:rPr>
              <a:t>(</a:t>
            </a:r>
            <a:r>
              <a:rPr lang="el-GR" altLang="ja-JP" sz="12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1200" dirty="0">
                <a:highlight>
                  <a:srgbClr val="FFFF00"/>
                </a:highlight>
              </a:rPr>
              <a:t>:</a:t>
            </a:r>
            <a:r>
              <a:rPr lang="el-GR" altLang="ja-JP" sz="12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1200" i="0" baseline="30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’</a:t>
            </a:r>
            <a:r>
              <a:rPr lang="en-US" altLang="ja-JP" sz="1200" dirty="0">
                <a:highlight>
                  <a:srgbClr val="FFFF00"/>
                </a:highlight>
              </a:rPr>
              <a:t>)</a:t>
            </a:r>
            <a:endParaRPr lang="ja-JP" altLang="en-US" sz="1000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3003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»</a:t>
            </a:r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"Statistical divergences between densities of truncated exponential families with nested supports: Duo Bregman and duo Jensen divergences."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24.3 (2022): 421.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91036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"The many faces of information geometry."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Not. Am. Math. Soc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69.1 (2022): 36-45.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486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75036-AAC3-D283-FA3D-D59D1C07ED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8AB20-B310-6134-B4A4-CC91A4E1D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51040-2AB7-A759-15B3-B3E45B7E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7A296-4B58-A95C-DAE8-33FDB7634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67344-C57D-9942-A4D8-F0F917CC7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6472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E55A3-1927-CDA2-818F-1351D32BA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168D2A-FA56-48C7-82E6-36A6DAF58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5BB2C-C6DF-94D9-7942-3BE4E5356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6873E-DAB5-D080-60C8-8A0EDD97A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A2874-A2B1-1BF0-1D8F-C004360B3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274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9DFF79-4128-2B4F-9F76-718CBFE245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BAAAFD-D521-D8DA-10B6-4CD209A58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F687C-774B-2A4D-97C4-1C6819C95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41407-49DA-0033-10A5-430F93E57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F8314-0E4F-524A-F843-B991C5646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8953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08F2B-6A04-F672-314E-8D2BF3C2F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49414-AE2C-1DDD-B11F-277620AFA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94B0B-AC1A-2765-6251-CE2C783BC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166CF-A27C-7FF4-2F5B-27482BCB2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C78D8-26B8-7B87-2C82-9D14CB27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326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538B9-E0A9-4D6A-C037-AE9FACEA6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A972C-7BCE-92D0-641F-911281F1A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8BFE0-EF4E-0B80-F877-C74CC3C08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7D1DC-F686-6AD9-4BB0-00DAA94C2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B216E-02AA-FFE5-6BC8-D0A0C4180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4534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F077D-01D9-BC45-CE07-34410B7E7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B9595-8980-98DF-54AC-7027D63F8F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44408-3708-927A-D159-DB32C23C9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5ACD3-1E8B-ABC5-922D-9DA1D580E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32EF1C-13C0-B288-3410-9D67B31DE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A83C11-0B2A-1163-73AB-24945DCC9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7330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42418-7A2A-04F9-62EE-B788391A5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83550-F062-A3F5-A9DA-075EB468A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7C2E69-616B-17C2-28AC-C5B362592D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B3A1AE-B974-F511-1ED0-0B730E3B1E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745EBB-C758-D2AD-A342-D4499766C7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F0E81B-FC8A-78E3-FC2C-0EADCD6E0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46AF9-B74D-B95B-2235-0CC461B46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AE23ED-1CD0-6A6D-6166-E9E6808FA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2960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2E758-6360-C3DC-7DCB-7B059A232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A82625-82A3-2D82-547F-D67C79DE1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B63E57-C240-06FB-D7C1-3739324F6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A98E5-B9EC-91AC-772A-E4B52A2B9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898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6FEE9-F89C-97AB-1E6A-891C6318D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01AA64-FB11-CA95-9E68-B0AF19E19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E19F4-2142-A43B-4195-8529F83F7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311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0CAEF-8515-D14B-573D-C387F6DB9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D27F9-1D4A-3643-60D0-009D5C4A4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9BA69-BD34-7B8A-4832-26B363B1F3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78B17-CF05-9D68-A80B-760DAAB8B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037B51-6512-AAEA-6E0E-6BD1A755A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21035-7979-3219-EA86-ECF07A50D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1297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30B8E-2D9C-72A7-4D75-9C76C6FBB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041662-CD83-2281-1452-085329D421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CECDE-83E9-4F62-7ACB-E804571A85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F2F5E9-FCC9-7BFB-5220-B97EE0432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8D60EB-1B6C-C181-2A68-2F0DD68B5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B8BF2-4DE1-41AE-80DF-B32C90653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5269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2C8BBE-3DD9-B71A-4EE2-C68D9D142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36D1A0-366B-C162-F746-41BF97754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6DD97-0D96-57CA-A8E4-5BF059CA73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1C8F7-3756-4139-8F9C-B0EE0FAB372A}" type="datetimeFigureOut">
              <a:rPr kumimoji="1" lang="ja-JP" altLang="en-US" smtClean="0"/>
              <a:t>2025/3/2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C7C7A-005C-B202-7069-3BD2F8E28E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0949FD-056E-E125-8F3E-042C61C00D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4A935-41B8-4B2F-AABA-CA094905951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2972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2.png"/><Relationship Id="rId5" Type="http://schemas.openxmlformats.org/officeDocument/2006/relationships/image" Target="../media/image28.png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3.png"/><Relationship Id="rId5" Type="http://schemas.openxmlformats.org/officeDocument/2006/relationships/image" Target="../media/image28.png"/><Relationship Id="rId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9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10" Type="http://schemas.openxmlformats.org/officeDocument/2006/relationships/image" Target="../media/image74.png"/><Relationship Id="rId4" Type="http://schemas.openxmlformats.org/officeDocument/2006/relationships/image" Target="../media/image68.png"/><Relationship Id="rId9" Type="http://schemas.openxmlformats.org/officeDocument/2006/relationships/image" Target="../media/image7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7" Type="http://schemas.openxmlformats.org/officeDocument/2006/relationships/image" Target="../media/image77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gi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7" Type="http://schemas.openxmlformats.org/officeDocument/2006/relationships/image" Target="../media/image9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jpeg"/><Relationship Id="rId5" Type="http://schemas.openxmlformats.org/officeDocument/2006/relationships/image" Target="../media/image88.jpeg"/><Relationship Id="rId4" Type="http://schemas.openxmlformats.org/officeDocument/2006/relationships/image" Target="../media/image8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9.png"/><Relationship Id="rId5" Type="http://schemas.openxmlformats.org/officeDocument/2006/relationships/image" Target="../media/image108.png"/><Relationship Id="rId4" Type="http://schemas.openxmlformats.org/officeDocument/2006/relationships/image" Target="../media/image10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2.png"/><Relationship Id="rId5" Type="http://schemas.openxmlformats.org/officeDocument/2006/relationships/image" Target="../media/image111.png"/><Relationship Id="rId4" Type="http://schemas.openxmlformats.org/officeDocument/2006/relationships/image" Target="../media/image11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.png"/><Relationship Id="rId3" Type="http://schemas.openxmlformats.org/officeDocument/2006/relationships/image" Target="../media/image114.png"/><Relationship Id="rId7" Type="http://schemas.openxmlformats.org/officeDocument/2006/relationships/image" Target="../media/image1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7.png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2.png"/><Relationship Id="rId4" Type="http://schemas.openxmlformats.org/officeDocument/2006/relationships/image" Target="../media/image121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124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2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3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6.png"/><Relationship Id="rId5" Type="http://schemas.openxmlformats.org/officeDocument/2006/relationships/image" Target="../media/image135.png"/><Relationship Id="rId4" Type="http://schemas.openxmlformats.org/officeDocument/2006/relationships/image" Target="../media/image13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0.jpeg"/><Relationship Id="rId5" Type="http://schemas.openxmlformats.org/officeDocument/2006/relationships/image" Target="../media/image139.jpeg"/><Relationship Id="rId4" Type="http://schemas.openxmlformats.org/officeDocument/2006/relationships/image" Target="../media/image13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jpeg"/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5.jpe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7" Type="http://schemas.openxmlformats.org/officeDocument/2006/relationships/image" Target="../media/image15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9.png"/><Relationship Id="rId5" Type="http://schemas.openxmlformats.org/officeDocument/2006/relationships/image" Target="../media/image148.png"/><Relationship Id="rId4" Type="http://schemas.openxmlformats.org/officeDocument/2006/relationships/image" Target="../media/image147.pn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6.png"/><Relationship Id="rId3" Type="http://schemas.openxmlformats.org/officeDocument/2006/relationships/image" Target="../media/image146.png"/><Relationship Id="rId7" Type="http://schemas.openxmlformats.org/officeDocument/2006/relationships/image" Target="../media/image155.pn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4.png"/><Relationship Id="rId5" Type="http://schemas.openxmlformats.org/officeDocument/2006/relationships/image" Target="../media/image153.png"/><Relationship Id="rId10" Type="http://schemas.openxmlformats.org/officeDocument/2006/relationships/image" Target="../media/image158.png"/><Relationship Id="rId4" Type="http://schemas.openxmlformats.org/officeDocument/2006/relationships/image" Target="../media/image152.png"/><Relationship Id="rId9" Type="http://schemas.openxmlformats.org/officeDocument/2006/relationships/image" Target="../media/image157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3.png"/><Relationship Id="rId5" Type="http://schemas.openxmlformats.org/officeDocument/2006/relationships/image" Target="../media/image162.png"/><Relationship Id="rId4" Type="http://schemas.openxmlformats.org/officeDocument/2006/relationships/image" Target="../media/image16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6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9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4C59F-D71E-F3FF-6D7E-CFA7D1707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6645" y="246328"/>
            <a:ext cx="12082793" cy="2387600"/>
          </a:xfrm>
        </p:spPr>
        <p:txBody>
          <a:bodyPr>
            <a:normAutofit fontScale="90000"/>
          </a:bodyPr>
          <a:lstStyle/>
          <a:p>
            <a:r>
              <a:rPr kumimoji="1" lang="en-US" altLang="ja-JP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Geometric structures </a:t>
            </a:r>
            <a:br>
              <a:rPr kumimoji="1" lang="en-US" altLang="ja-JP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ja-JP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kumimoji="1" lang="en-US" altLang="ja-JP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statistical models </a:t>
            </a:r>
            <a:r>
              <a:rPr lang="en-US" altLang="ja-JP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kumimoji="1" lang="en-US" altLang="ja-JP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ML:</a:t>
            </a:r>
            <a:br>
              <a:rPr kumimoji="1" lang="en-US" altLang="ja-JP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kumimoji="1" lang="ja-JP" altLang="en-US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∼ </a:t>
            </a:r>
            <a:r>
              <a:rPr kumimoji="1" lang="en-US" altLang="ja-JP" sz="4400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 overview with some </a:t>
            </a:r>
            <a:r>
              <a:rPr lang="en-US" altLang="ja-JP" sz="4400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kumimoji="1" lang="en-US" altLang="ja-JP" sz="4400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ecent results for ML </a:t>
            </a:r>
            <a:r>
              <a:rPr kumimoji="1" lang="ja-JP" altLang="en-US" sz="4400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∼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ED9CEC-D61B-F1F4-B616-36B7A494D6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388" y="5839182"/>
            <a:ext cx="3597648" cy="92293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863E1167-76EB-5105-E682-791BEDF5D61C}"/>
              </a:ext>
            </a:extLst>
          </p:cNvPr>
          <p:cNvSpPr txBox="1">
            <a:spLocks/>
          </p:cNvSpPr>
          <p:nvPr/>
        </p:nvSpPr>
        <p:spPr>
          <a:xfrm>
            <a:off x="1654110" y="326844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6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Frank Nielsen</a:t>
            </a:r>
            <a:endParaRPr lang="en-US" sz="3200" dirty="0">
              <a:latin typeface="+mj-lt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8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Sony Computer Science Laboratories, Inc.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AA75E5-C276-A85B-FE72-B6A50415FC19}"/>
              </a:ext>
            </a:extLst>
          </p:cNvPr>
          <p:cNvSpPr txBox="1"/>
          <p:nvPr/>
        </p:nvSpPr>
        <p:spPr>
          <a:xfrm>
            <a:off x="4932326" y="5027751"/>
            <a:ext cx="25875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dirty="0"/>
              <a:t>OIST ML Workshop</a:t>
            </a:r>
          </a:p>
          <a:p>
            <a:pPr algn="ctr"/>
            <a:r>
              <a:rPr lang="en-US" altLang="ja-JP" sz="2000" dirty="0"/>
              <a:t>3</a:t>
            </a:r>
            <a:r>
              <a:rPr lang="en-US" altLang="ja-JP" sz="2000" baseline="30000" dirty="0"/>
              <a:t>rd</a:t>
            </a:r>
            <a:r>
              <a:rPr lang="en-US" altLang="ja-JP" sz="2000" dirty="0"/>
              <a:t> March</a:t>
            </a:r>
            <a:r>
              <a:rPr kumimoji="1" lang="en-US" altLang="ja-JP" sz="2000" dirty="0"/>
              <a:t> 2025</a:t>
            </a:r>
            <a:endParaRPr kumimoji="1" lang="ja-JP" alt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81CA82-8774-94C8-6F95-C32C0A1DBE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8774" y="4872085"/>
            <a:ext cx="863552" cy="86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825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5749C-CEBB-4BE6-19BB-71E76C933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456" y="0"/>
            <a:ext cx="11854543" cy="1325563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Fisher-Rao geodesics with initial values emanating from the standard bivariate Gaussian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4" name="FisherRaoMVN-IVP">
            <a:hlinkClick r:id="" action="ppaction://media"/>
            <a:extLst>
              <a:ext uri="{FF2B5EF4-FFF2-40B4-BE49-F238E27FC236}">
                <a16:creationId xmlns:a16="http://schemas.microsoft.com/office/drawing/2014/main" id="{9223F553-EB25-2AB5-487E-866F6CB85E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8287" y="1325563"/>
            <a:ext cx="5154385" cy="53691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2B3CBD-FB51-F1A2-5D91-A40F76CEED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9330" y="1960565"/>
            <a:ext cx="4662487" cy="10551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DBA96B-977A-C0DA-EA72-13B752DE50A3}"/>
              </a:ext>
            </a:extLst>
          </p:cNvPr>
          <p:cNvSpPr txBox="1"/>
          <p:nvPr/>
        </p:nvSpPr>
        <p:spPr>
          <a:xfrm>
            <a:off x="6399330" y="3825472"/>
            <a:ext cx="4764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0070C0"/>
                </a:solidFill>
              </a:rPr>
              <a:t>Blue vector </a:t>
            </a:r>
            <a:r>
              <a:rPr kumimoji="1" lang="en-US" altLang="ja-JP" dirty="0"/>
              <a:t>is initial  tangent vector for </a:t>
            </a:r>
            <a:r>
              <a:rPr kumimoji="1" lang="el-GR" altLang="ja-JP" dirty="0"/>
              <a:t>μ</a:t>
            </a:r>
            <a:r>
              <a:rPr kumimoji="1" lang="en-US" altLang="ja-JP" baseline="-25000" dirty="0"/>
              <a:t>0</a:t>
            </a:r>
            <a:endParaRPr kumimoji="1" lang="ja-JP" altLang="en-US" baseline="-25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B14222-0E7A-7336-5DE3-F77EC141EBF0}"/>
              </a:ext>
            </a:extLst>
          </p:cNvPr>
          <p:cNvSpPr txBox="1"/>
          <p:nvPr/>
        </p:nvSpPr>
        <p:spPr>
          <a:xfrm>
            <a:off x="6399330" y="4358261"/>
            <a:ext cx="52902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00B050"/>
                </a:solidFill>
              </a:rPr>
              <a:t>Green vectors </a:t>
            </a:r>
            <a:r>
              <a:rPr kumimoji="1" lang="en-US" altLang="ja-JP" dirty="0"/>
              <a:t>are the 2 eigenvectors of the</a:t>
            </a:r>
          </a:p>
          <a:p>
            <a:r>
              <a:rPr kumimoji="1" lang="en-US" altLang="ja-JP" dirty="0"/>
              <a:t>initial  tangent vector for </a:t>
            </a:r>
            <a:r>
              <a:rPr kumimoji="1" lang="el-GR" altLang="ja-JP" dirty="0"/>
              <a:t>Σ</a:t>
            </a:r>
            <a:r>
              <a:rPr kumimoji="1" lang="en-US" altLang="ja-JP" baseline="-25000" dirty="0"/>
              <a:t>0  </a:t>
            </a:r>
            <a:r>
              <a:rPr lang="en-US" altLang="ja-JP" dirty="0"/>
              <a:t>,  symmetric matrix</a:t>
            </a:r>
            <a:endParaRPr kumimoji="1" lang="ja-JP" altLang="en-US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3C051E-BEE1-C8CC-E3EC-878DA01048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0437" y="3233737"/>
            <a:ext cx="2143125" cy="3905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FFFA16-27FF-7CA3-0246-A04B1283D9D7}"/>
              </a:ext>
            </a:extLst>
          </p:cNvPr>
          <p:cNvSpPr txBox="1"/>
          <p:nvPr/>
        </p:nvSpPr>
        <p:spPr>
          <a:xfrm>
            <a:off x="8829644" y="6396335"/>
            <a:ext cx="2859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[IV: Eriksen 1987]</a:t>
            </a:r>
            <a:endParaRPr lang="fr-FR" sz="24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028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isherRaoMVN-BVP">
            <a:hlinkClick r:id="" action="ppaction://media"/>
            <a:extLst>
              <a:ext uri="{FF2B5EF4-FFF2-40B4-BE49-F238E27FC236}">
                <a16:creationId xmlns:a16="http://schemas.microsoft.com/office/drawing/2014/main" id="{EF5629E3-A1CC-7CF7-6066-AAB03FEEED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08857" y="899444"/>
            <a:ext cx="5758543" cy="583950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075EE79-FE25-F9FA-FD5D-8B554E0037E2}"/>
              </a:ext>
            </a:extLst>
          </p:cNvPr>
          <p:cNvSpPr txBox="1">
            <a:spLocks/>
          </p:cNvSpPr>
          <p:nvPr/>
        </p:nvSpPr>
        <p:spPr>
          <a:xfrm>
            <a:off x="337456" y="0"/>
            <a:ext cx="118545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Fisher-Rao geodesics with boundary  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09CBCC-C322-D896-CDC1-EC011F69FB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9330" y="1960565"/>
            <a:ext cx="4662487" cy="10551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EED968-51DE-50E5-0BEA-9C0BE83E0CE8}"/>
              </a:ext>
            </a:extLst>
          </p:cNvPr>
          <p:cNvSpPr txBox="1"/>
          <p:nvPr/>
        </p:nvSpPr>
        <p:spPr>
          <a:xfrm>
            <a:off x="6399330" y="3825472"/>
            <a:ext cx="48606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Red ellipsoids </a:t>
            </a:r>
            <a:r>
              <a:rPr kumimoji="1" lang="en-US" altLang="ja-JP" dirty="0"/>
              <a:t>are the boundary conditions:</a:t>
            </a:r>
          </a:p>
          <a:p>
            <a:r>
              <a:rPr lang="en-US" altLang="ja-JP" dirty="0"/>
              <a:t>That is bivariate normal distributions </a:t>
            </a:r>
          </a:p>
          <a:p>
            <a:r>
              <a:rPr lang="el-GR" altLang="ja-JP" dirty="0"/>
              <a:t>(μ</a:t>
            </a:r>
            <a:r>
              <a:rPr lang="el-GR" altLang="ja-JP" baseline="-25000" dirty="0"/>
              <a:t>0</a:t>
            </a:r>
            <a:r>
              <a:rPr lang="el-GR" altLang="ja-JP" dirty="0"/>
              <a:t>,Σ</a:t>
            </a:r>
            <a:r>
              <a:rPr lang="el-GR" altLang="ja-JP" baseline="-25000" dirty="0"/>
              <a:t>0</a:t>
            </a:r>
            <a:r>
              <a:rPr lang="el-GR" altLang="ja-JP" dirty="0"/>
              <a:t>) and (μ</a:t>
            </a:r>
            <a:r>
              <a:rPr lang="el-GR" altLang="ja-JP" baseline="-25000" dirty="0"/>
              <a:t>1</a:t>
            </a:r>
            <a:r>
              <a:rPr lang="el-GR" altLang="ja-JP" dirty="0"/>
              <a:t>,Σ</a:t>
            </a:r>
            <a:r>
              <a:rPr lang="el-GR" altLang="ja-JP" baseline="-25000" dirty="0"/>
              <a:t>1</a:t>
            </a:r>
            <a:r>
              <a:rPr lang="el-GR" altLang="ja-JP" dirty="0"/>
              <a:t>)</a:t>
            </a:r>
            <a:endParaRPr lang="ja-JP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28B816-8F6F-8D9D-7ACC-800F3D0A78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2316" y="1406607"/>
            <a:ext cx="1276350" cy="323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92380C-6F76-5474-0ADD-300364A43695}"/>
              </a:ext>
            </a:extLst>
          </p:cNvPr>
          <p:cNvSpPr txBox="1"/>
          <p:nvPr/>
        </p:nvSpPr>
        <p:spPr>
          <a:xfrm>
            <a:off x="6104916" y="5284760"/>
            <a:ext cx="3951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[BV: Kobayashi 2023]</a:t>
            </a:r>
            <a:endParaRPr lang="fr-FR" sz="2400" b="1" dirty="0">
              <a:solidFill>
                <a:schemeClr val="accent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20D540-B343-1C0F-04FE-12406CE1E4B1}"/>
              </a:ext>
            </a:extLst>
          </p:cNvPr>
          <p:cNvSpPr txBox="1"/>
          <p:nvPr/>
        </p:nvSpPr>
        <p:spPr>
          <a:xfrm>
            <a:off x="6096000" y="5789422"/>
            <a:ext cx="57775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Technically, MVN Fisher-Rao geodesic:</a:t>
            </a:r>
          </a:p>
          <a:p>
            <a:r>
              <a:rPr lang="en-US" altLang="ja-JP" dirty="0"/>
              <a:t>Riemannian submersion of a horizontal geodesic </a:t>
            </a:r>
          </a:p>
          <a:p>
            <a:r>
              <a:rPr lang="en-US" altLang="ja-JP" dirty="0"/>
              <a:t>of a Riemannian symmetric space</a:t>
            </a:r>
            <a:r>
              <a:rPr kumimoji="1" lang="en-US" altLang="ja-JP" dirty="0"/>
              <a:t> in 2d+1 dimension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2914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1023A-A7EC-F3A6-3686-4723B5179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654" y="230043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No known closed-form for Fisher-Rao between multivariate normal distributions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94F21-63E5-39BE-543F-C09B62D12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427" y="1773669"/>
            <a:ext cx="11360727" cy="4854287"/>
          </a:xfrm>
        </p:spPr>
        <p:txBody>
          <a:bodyPr>
            <a:normAutofit fontScale="92500" lnSpcReduction="10000"/>
          </a:bodyPr>
          <a:lstStyle/>
          <a:p>
            <a:r>
              <a:rPr lang="en-US" altLang="ja-JP" dirty="0"/>
              <a:t>May always consider distance to </a:t>
            </a:r>
            <a:r>
              <a:rPr lang="en-US" altLang="ja-JP" b="1" dirty="0"/>
              <a:t>standard normal distribution</a:t>
            </a:r>
          </a:p>
          <a:p>
            <a:pPr marL="0" indent="0">
              <a:buNone/>
            </a:pPr>
            <a:r>
              <a:rPr lang="en-US" altLang="ja-JP" dirty="0"/>
              <a:t>because of the </a:t>
            </a:r>
            <a:r>
              <a:rPr lang="en-US" altLang="ja-JP" b="1" dirty="0">
                <a:solidFill>
                  <a:srgbClr val="FF0000"/>
                </a:solidFill>
              </a:rPr>
              <a:t>invariance under action of the positive affine group</a:t>
            </a:r>
            <a:r>
              <a:rPr lang="en-US" altLang="ja-JP" dirty="0"/>
              <a:t>: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kumimoji="1" lang="en-US" altLang="ja-JP" dirty="0"/>
              <a:t>In general, hard to prove uniqueness of geodesics when some sectional curvatures are positive: The case of MVN Fisher-Rao manifold!!!</a:t>
            </a:r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6B78EB-C505-414C-573A-85914F0B6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577" y="3970015"/>
            <a:ext cx="9666267" cy="17173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51C1C3-088B-2E7A-3B8D-6631DD20C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320" y="3368319"/>
            <a:ext cx="11164982" cy="5838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07AF46-E789-0463-3C0A-BB9DB3A916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572" y="2690442"/>
            <a:ext cx="7371004" cy="4060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80948B-5596-690E-E597-574B6EA7AFA5}"/>
              </a:ext>
            </a:extLst>
          </p:cNvPr>
          <p:cNvSpPr txBox="1"/>
          <p:nvPr/>
        </p:nvSpPr>
        <p:spPr>
          <a:xfrm>
            <a:off x="0" y="4200812"/>
            <a:ext cx="22044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Hence, we have</a:t>
            </a:r>
            <a:r>
              <a:rPr lang="en-US" altLang="ja-JP" sz="2000" dirty="0"/>
              <a:t>  </a:t>
            </a:r>
            <a:endParaRPr kumimoji="1" lang="ja-JP" altLang="en-US" sz="2000" dirty="0"/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6FCF36EA-C227-1057-87E6-6F75398D09E2}"/>
              </a:ext>
            </a:extLst>
          </p:cNvPr>
          <p:cNvSpPr/>
          <p:nvPr/>
        </p:nvSpPr>
        <p:spPr>
          <a:xfrm rot="5400000">
            <a:off x="4519787" y="4487712"/>
            <a:ext cx="853205" cy="1260129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942934-52C1-BB85-9C58-E6DAA9892778}"/>
              </a:ext>
            </a:extLst>
          </p:cNvPr>
          <p:cNvSpPr/>
          <p:nvPr/>
        </p:nvSpPr>
        <p:spPr>
          <a:xfrm>
            <a:off x="6973456" y="4200812"/>
            <a:ext cx="584510" cy="4903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361E74-A296-E7D4-533A-CA8FEB45C12D}"/>
              </a:ext>
            </a:extLst>
          </p:cNvPr>
          <p:cNvSpPr/>
          <p:nvPr/>
        </p:nvSpPr>
        <p:spPr>
          <a:xfrm>
            <a:off x="10992119" y="4980246"/>
            <a:ext cx="584510" cy="4903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7953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620" y="114138"/>
            <a:ext cx="1189101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Special case: Centered multivariate </a:t>
            </a:r>
            <a:r>
              <a:rPr lang="en-US" b="1" dirty="0" err="1">
                <a:solidFill>
                  <a:schemeClr val="accent1"/>
                </a:solidFill>
              </a:rPr>
              <a:t>normals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Closed form geodesics and Fisher-Rao distances</a:t>
            </a:r>
            <a:endParaRPr lang="fr-FR" b="1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820998" y="2995192"/>
            <a:ext cx="2875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[James 1973]</a:t>
            </a:r>
          </a:p>
          <a:p>
            <a:r>
              <a:rPr lang="en-US" sz="2400" b="1" dirty="0">
                <a:solidFill>
                  <a:schemeClr val="accent6"/>
                </a:solidFill>
              </a:rPr>
              <a:t>[Siegel 1964]</a:t>
            </a:r>
            <a:endParaRPr lang="fr-FR" sz="2400" b="1" dirty="0">
              <a:solidFill>
                <a:schemeClr val="accent6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2845" y="3957952"/>
            <a:ext cx="6448425" cy="13049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8630" y="1446540"/>
            <a:ext cx="9525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Submanifold of MVNs with constant mean is</a:t>
            </a:r>
            <a:r>
              <a:rPr lang="en-US" sz="2800" b="1" dirty="0">
                <a:solidFill>
                  <a:srgbClr val="FF0000"/>
                </a:solidFill>
              </a:rPr>
              <a:t> totally geodesic</a:t>
            </a:r>
            <a:endParaRPr lang="fr-FR" sz="28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8629" y="2626695"/>
            <a:ext cx="4520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0000"/>
                </a:solidFill>
              </a:rPr>
              <a:t>Fisher-Rao geodesics</a:t>
            </a:r>
            <a:r>
              <a:rPr lang="en-US" sz="2800" dirty="0"/>
              <a:t>:</a:t>
            </a:r>
            <a:endParaRPr lang="fr-FR" sz="2800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8628" y="3927827"/>
            <a:ext cx="42627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0000"/>
                </a:solidFill>
              </a:rPr>
              <a:t>Fisher-Rao distance</a:t>
            </a:r>
            <a:r>
              <a:rPr lang="en-US" sz="2800" dirty="0"/>
              <a:t>:</a:t>
            </a:r>
            <a:endParaRPr lang="fr-FR" sz="2800" b="1" dirty="0">
              <a:solidFill>
                <a:srgbClr val="FF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211" y="2526002"/>
            <a:ext cx="3886200" cy="447675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3718560" y="3033551"/>
            <a:ext cx="5670963" cy="846613"/>
            <a:chOff x="3955732" y="3416777"/>
            <a:chExt cx="4019550" cy="60007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55732" y="3531078"/>
              <a:ext cx="1057275" cy="371475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08257" y="3416777"/>
              <a:ext cx="2867025" cy="600075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468628" y="5528321"/>
            <a:ext cx="1087990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Require to </a:t>
            </a:r>
            <a:r>
              <a:rPr lang="en-US" sz="2800" b="1" dirty="0"/>
              <a:t>compute all eigenvalues </a:t>
            </a:r>
            <a:r>
              <a:rPr lang="en-US" sz="2800" dirty="0"/>
              <a:t>(costly)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Because of sum of log</a:t>
            </a:r>
            <a:r>
              <a:rPr lang="en-US" sz="2800" baseline="30000" dirty="0"/>
              <a:t>2</a:t>
            </a:r>
            <a:r>
              <a:rPr lang="en-US" sz="2800" dirty="0"/>
              <a:t> , we have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             </a:t>
            </a:r>
            <a:r>
              <a:rPr lang="el-GR" sz="2800" b="1" dirty="0">
                <a:solidFill>
                  <a:srgbClr val="FF0000"/>
                </a:solidFill>
              </a:rPr>
              <a:t>ρ</a:t>
            </a:r>
            <a:r>
              <a:rPr lang="en-US" sz="2800" b="1" dirty="0">
                <a:solidFill>
                  <a:srgbClr val="FF0000"/>
                </a:solidFill>
              </a:rPr>
              <a:t>(P</a:t>
            </a:r>
            <a:r>
              <a:rPr lang="en-US" sz="2800" b="1" baseline="-25000" dirty="0">
                <a:solidFill>
                  <a:srgbClr val="FF0000"/>
                </a:solidFill>
              </a:rPr>
              <a:t>1</a:t>
            </a:r>
            <a:r>
              <a:rPr lang="en-US" sz="2800" b="1" dirty="0">
                <a:solidFill>
                  <a:srgbClr val="FF0000"/>
                </a:solidFill>
              </a:rPr>
              <a:t>,P</a:t>
            </a:r>
            <a:r>
              <a:rPr lang="en-US" sz="2800" b="1" baseline="-25000" dirty="0">
                <a:solidFill>
                  <a:srgbClr val="FF0000"/>
                </a:solidFill>
              </a:rPr>
              <a:t>2</a:t>
            </a:r>
            <a:r>
              <a:rPr lang="en-US" sz="2800" b="1" dirty="0">
                <a:solidFill>
                  <a:srgbClr val="FF0000"/>
                </a:solidFill>
              </a:rPr>
              <a:t>)=</a:t>
            </a:r>
            <a:r>
              <a:rPr lang="el-GR" sz="2800" b="1" dirty="0">
                <a:solidFill>
                  <a:srgbClr val="FF0000"/>
                </a:solidFill>
              </a:rPr>
              <a:t>ρ</a:t>
            </a:r>
            <a:r>
              <a:rPr lang="en-US" sz="2800" b="1" dirty="0">
                <a:solidFill>
                  <a:srgbClr val="FF0000"/>
                </a:solidFill>
              </a:rPr>
              <a:t>(P</a:t>
            </a:r>
            <a:r>
              <a:rPr lang="en-US" sz="2800" b="1" baseline="-25000" dirty="0">
                <a:solidFill>
                  <a:srgbClr val="FF0000"/>
                </a:solidFill>
              </a:rPr>
              <a:t>1</a:t>
            </a:r>
            <a:r>
              <a:rPr lang="en-US" sz="2800" b="1" baseline="30000" dirty="0">
                <a:solidFill>
                  <a:srgbClr val="FF0000"/>
                </a:solidFill>
              </a:rPr>
              <a:t>-1</a:t>
            </a:r>
            <a:r>
              <a:rPr lang="en-US" sz="2800" b="1" dirty="0">
                <a:solidFill>
                  <a:srgbClr val="FF0000"/>
                </a:solidFill>
              </a:rPr>
              <a:t>,P</a:t>
            </a:r>
            <a:r>
              <a:rPr lang="en-US" sz="2800" b="1" baseline="-25000" dirty="0">
                <a:solidFill>
                  <a:srgbClr val="FF0000"/>
                </a:solidFill>
              </a:rPr>
              <a:t>2</a:t>
            </a:r>
            <a:r>
              <a:rPr lang="en-US" sz="2800" b="1" baseline="30000" dirty="0">
                <a:solidFill>
                  <a:srgbClr val="FF0000"/>
                </a:solidFill>
              </a:rPr>
              <a:t>-1</a:t>
            </a:r>
            <a:r>
              <a:rPr lang="en-US" sz="2800" b="1" dirty="0">
                <a:solidFill>
                  <a:srgbClr val="FF0000"/>
                </a:solidFill>
              </a:rPr>
              <a:t>)</a:t>
            </a:r>
            <a:r>
              <a:rPr lang="en-US" sz="2800" dirty="0"/>
              <a:t>  : </a:t>
            </a:r>
            <a:r>
              <a:rPr lang="en-US" sz="2800" b="1" dirty="0">
                <a:solidFill>
                  <a:srgbClr val="FF0000"/>
                </a:solidFill>
              </a:rPr>
              <a:t>invariance to matrix inversion</a:t>
            </a:r>
            <a:endParaRPr lang="fr-FR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514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" y="124455"/>
            <a:ext cx="12143201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5"/>
                </a:solidFill>
              </a:rPr>
              <a:t>Embedding manifold Gaussian/MVN(d) onto SPD(d+1)</a:t>
            </a:r>
            <a:endParaRPr lang="fr-FR" sz="4000" b="1" dirty="0">
              <a:solidFill>
                <a:schemeClr val="accent5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717" y="2065318"/>
            <a:ext cx="6791325" cy="10572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772945" y="1127914"/>
            <a:ext cx="2751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92D050"/>
                </a:solidFill>
              </a:rPr>
              <a:t>[Calvo &amp; Oller 1990]</a:t>
            </a:r>
            <a:endParaRPr lang="fr-FR" sz="2400" b="1">
              <a:solidFill>
                <a:srgbClr val="92D05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0010" y="1542098"/>
            <a:ext cx="8025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The </a:t>
            </a:r>
            <a:r>
              <a:rPr lang="en-US" sz="2800" b="1">
                <a:solidFill>
                  <a:srgbClr val="FF0000"/>
                </a:solidFill>
              </a:rPr>
              <a:t>diffeomorphisms</a:t>
            </a:r>
            <a:r>
              <a:rPr lang="en-US" sz="2800"/>
              <a:t> {f</a:t>
            </a:r>
            <a:r>
              <a:rPr lang="el-GR" b="1" baseline="-25000"/>
              <a:t>β</a:t>
            </a:r>
            <a:r>
              <a:rPr lang="en-US" sz="2800"/>
              <a:t>} foliates the SPD cone P(d+1)</a:t>
            </a:r>
            <a:endParaRPr lang="fr-FR" sz="28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082" y="3740776"/>
            <a:ext cx="7572375" cy="19335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3122593"/>
            <a:ext cx="12082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Using 1/2 trace metric in P(d+1), get the following </a:t>
            </a:r>
            <a:r>
              <a:rPr lang="en-US" sz="2800" b="1" dirty="0">
                <a:solidFill>
                  <a:srgbClr val="FF0000"/>
                </a:solidFill>
              </a:rPr>
              <a:t>metrics on MVN(d)</a:t>
            </a:r>
            <a:r>
              <a:rPr lang="en-US" sz="2800" dirty="0"/>
              <a:t>:</a:t>
            </a:r>
            <a:endParaRPr lang="fr-FR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543050" y="5674351"/>
            <a:ext cx="106801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When  </a:t>
            </a:r>
            <a:r>
              <a:rPr lang="el-GR" sz="2800" b="1" dirty="0">
                <a:solidFill>
                  <a:srgbClr val="FF0000"/>
                </a:solidFill>
              </a:rPr>
              <a:t>β</a:t>
            </a:r>
            <a:r>
              <a:rPr lang="en-US" sz="2800" b="1" dirty="0">
                <a:solidFill>
                  <a:srgbClr val="FF0000"/>
                </a:solidFill>
              </a:rPr>
              <a:t>=1</a:t>
            </a:r>
            <a:r>
              <a:rPr lang="en-US" sz="2800" dirty="0"/>
              <a:t> (constant), get  </a:t>
            </a:r>
            <a:r>
              <a:rPr lang="en-US" sz="2800" b="1" dirty="0">
                <a:solidFill>
                  <a:srgbClr val="FF0000"/>
                </a:solidFill>
              </a:rPr>
              <a:t>Fisher isometric embedding</a:t>
            </a:r>
            <a:r>
              <a:rPr lang="en-US" sz="2800" dirty="0"/>
              <a:t> of MVN(d) into SPD(d+1):</a:t>
            </a:r>
            <a:endParaRPr lang="fr-FR" sz="2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75" y="6142995"/>
            <a:ext cx="4067175" cy="590550"/>
          </a:xfrm>
          <a:prstGeom prst="rect">
            <a:avLst/>
          </a:prstGeom>
        </p:spPr>
      </p:pic>
      <p:sp>
        <p:nvSpPr>
          <p:cNvPr id="10" name="Curved Right Arrow 9"/>
          <p:cNvSpPr/>
          <p:nvPr/>
        </p:nvSpPr>
        <p:spPr>
          <a:xfrm>
            <a:off x="411956" y="4653756"/>
            <a:ext cx="880110" cy="161369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80141" y="5226308"/>
            <a:ext cx="5437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b="1">
                <a:solidFill>
                  <a:srgbClr val="FF0000"/>
                </a:solidFill>
              </a:rPr>
              <a:t>β</a:t>
            </a:r>
            <a:r>
              <a:rPr lang="en-US" b="1">
                <a:solidFill>
                  <a:srgbClr val="FF0000"/>
                </a:solidFill>
              </a:rPr>
              <a:t>=1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2545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390" y="-227232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Fisher-Rao MVN distance: A </a:t>
            </a:r>
            <a:r>
              <a:rPr lang="en-US" b="1" u="sng" dirty="0">
                <a:solidFill>
                  <a:schemeClr val="accent1"/>
                </a:solidFill>
              </a:rPr>
              <a:t>lower bound</a:t>
            </a:r>
            <a:endParaRPr lang="fr-FR" b="1" u="sng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375454" y="2053083"/>
            <a:ext cx="27211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6"/>
                </a:solidFill>
              </a:rPr>
              <a:t>[Calvo &amp; Oller 1990]</a:t>
            </a:r>
            <a:endParaRPr lang="fr-FR" sz="2000" b="1">
              <a:solidFill>
                <a:schemeClr val="accent6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0769" y="745033"/>
            <a:ext cx="1210780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0000"/>
                </a:solidFill>
              </a:rPr>
              <a:t>Embed isometrically </a:t>
            </a:r>
            <a:r>
              <a:rPr lang="en-US" sz="2400" dirty="0"/>
              <a:t>the Gaussian manifold N(d) into a </a:t>
            </a:r>
            <a:r>
              <a:rPr lang="en-US" sz="2400" b="1" dirty="0">
                <a:solidFill>
                  <a:srgbClr val="FF0000"/>
                </a:solidFill>
              </a:rPr>
              <a:t>submanifold 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of codimension 1 into the SPD cone of dimension d+1 </a:t>
            </a:r>
            <a:r>
              <a:rPr lang="en-US" sz="2400" dirty="0"/>
              <a:t>but non-totally geodesic: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Use SPD geodesic in the (d+1)-dimensional cone:</a:t>
            </a:r>
          </a:p>
          <a:p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SPD path is of length necessarily smaller than the MVN geodesic </a:t>
            </a:r>
          </a:p>
          <a:p>
            <a:r>
              <a:rPr lang="en-US" sz="2400" dirty="0"/>
              <a:t>      in submanifold f(N). Thus get a </a:t>
            </a:r>
            <a:r>
              <a:rPr lang="en-US" sz="2400" b="1" dirty="0">
                <a:solidFill>
                  <a:srgbClr val="6600FF"/>
                </a:solidFill>
              </a:rPr>
              <a:t>lower bound</a:t>
            </a:r>
            <a:r>
              <a:rPr lang="en-US" sz="2400" dirty="0">
                <a:solidFill>
                  <a:srgbClr val="6600FF"/>
                </a:solidFill>
              </a:rPr>
              <a:t> </a:t>
            </a:r>
            <a:r>
              <a:rPr lang="en-US" sz="2400" dirty="0"/>
              <a:t>on Rao distance:</a:t>
            </a:r>
            <a:endParaRPr lang="fr-FR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865" y="1533970"/>
            <a:ext cx="5200650" cy="1038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17" y="4596992"/>
            <a:ext cx="5654271" cy="850146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8173902" y="2541398"/>
            <a:ext cx="3922686" cy="585614"/>
            <a:chOff x="3955732" y="3416777"/>
            <a:chExt cx="4019550" cy="600075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55732" y="3531078"/>
              <a:ext cx="1057275" cy="371475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08257" y="3416777"/>
              <a:ext cx="2867025" cy="600075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21077" y="6131734"/>
            <a:ext cx="11788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Cut MVN geodesics and apply lower bound piecewise : Get </a:t>
            </a:r>
            <a:r>
              <a:rPr lang="en-US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fine lower bound!</a:t>
            </a:r>
            <a:endParaRPr lang="fr-FR" sz="24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4918" y="4575791"/>
            <a:ext cx="5721092" cy="8501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38A05A7-E117-A846-7A87-9D982DA572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1755" y="4063506"/>
            <a:ext cx="5721092" cy="206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3794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36" y="-17401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Fisher-Rao MVN distance: An </a:t>
            </a:r>
            <a:r>
              <a:rPr lang="en-US" b="1" u="sng" dirty="0">
                <a:solidFill>
                  <a:schemeClr val="accent1"/>
                </a:solidFill>
              </a:rPr>
              <a:t>upper bound</a:t>
            </a:r>
            <a:endParaRPr lang="fr-FR" b="1" u="sng" dirty="0">
              <a:solidFill>
                <a:schemeClr val="accent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510" y="3038910"/>
            <a:ext cx="1220415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Geodesics are </a:t>
            </a:r>
            <a:r>
              <a:rPr lang="en-US" sz="2400" b="1" dirty="0">
                <a:solidFill>
                  <a:srgbClr val="FF0000"/>
                </a:solidFill>
              </a:rPr>
              <a:t>1d totally geodesic submanifolds</a:t>
            </a:r>
            <a:endParaRPr lang="en-US" sz="2800" b="1" dirty="0">
              <a:solidFill>
                <a:srgbClr val="FF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Cut the geodesics in many small parts using T+1 geodesic points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0000"/>
                </a:solidFill>
              </a:rPr>
              <a:t>Upper bound</a:t>
            </a:r>
            <a:r>
              <a:rPr lang="en-US" sz="2800" dirty="0"/>
              <a:t> for nearby points Fisher-Rao distance by the square root of Jeffreys divergence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Fine upper bound!</a:t>
            </a:r>
            <a:endParaRPr lang="fr-FR" sz="28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15" y="998074"/>
            <a:ext cx="11944380" cy="11546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120" y="4086566"/>
            <a:ext cx="5448880" cy="9447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0436" y="2176436"/>
            <a:ext cx="7218218" cy="6893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E7B4B1A-66DC-98B0-6B70-EA98E1D9DD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346" y="2050681"/>
            <a:ext cx="3670589" cy="94083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92F6BB1-1451-F4C7-F903-1490A15E84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6402" y="4281054"/>
            <a:ext cx="4103039" cy="65239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CCF4A97-EF0F-75FD-D59F-EDC837D68009}"/>
              </a:ext>
            </a:extLst>
          </p:cNvPr>
          <p:cNvSpPr/>
          <p:nvPr/>
        </p:nvSpPr>
        <p:spPr>
          <a:xfrm>
            <a:off x="7536872" y="1473491"/>
            <a:ext cx="3890191" cy="6792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FEF0F9-A2D2-7689-1ADA-A0637554A291}"/>
              </a:ext>
            </a:extLst>
          </p:cNvPr>
          <p:cNvSpPr/>
          <p:nvPr/>
        </p:nvSpPr>
        <p:spPr>
          <a:xfrm>
            <a:off x="7148945" y="4211781"/>
            <a:ext cx="4278118" cy="7646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5588857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16535"/>
            <a:ext cx="1190625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highlight>
                  <a:srgbClr val="FFFF00"/>
                </a:highlight>
              </a:rPr>
              <a:t>(1+</a:t>
            </a:r>
            <a:r>
              <a:rPr lang="el-GR" b="1" dirty="0">
                <a:solidFill>
                  <a:schemeClr val="accent1"/>
                </a:solidFill>
                <a:highlight>
                  <a:srgbClr val="FFFF00"/>
                </a:highlight>
              </a:rPr>
              <a:t>ε</a:t>
            </a:r>
            <a:r>
              <a:rPr lang="en-US" b="1" dirty="0">
                <a:solidFill>
                  <a:schemeClr val="accent1"/>
                </a:solidFill>
                <a:highlight>
                  <a:srgbClr val="FFFF00"/>
                </a:highlight>
              </a:rPr>
              <a:t>)-approximation of Fisher-Rao distance </a:t>
            </a:r>
            <a:r>
              <a:rPr lang="en-US" b="1" dirty="0">
                <a:solidFill>
                  <a:schemeClr val="accent1"/>
                </a:solidFill>
              </a:rPr>
              <a:t>between multivariate normal distributions</a:t>
            </a:r>
            <a:endParaRPr lang="fr-FR" b="1" dirty="0">
              <a:solidFill>
                <a:schemeClr val="accent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182879" y="1668779"/>
            <a:ext cx="11609071" cy="4406443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35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0049" y="1920239"/>
            <a:ext cx="1147675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err="1"/>
              <a:t>ApproxRaoDistMVN</a:t>
            </a:r>
            <a:r>
              <a:rPr lang="en-US" sz="2400" u="sng" dirty="0"/>
              <a:t>(N0,N1,</a:t>
            </a:r>
            <a:r>
              <a:rPr lang="el-GR" sz="2400" u="sng" dirty="0"/>
              <a:t>ε</a:t>
            </a:r>
            <a:r>
              <a:rPr lang="fr-FR" sz="2400" u="sng" dirty="0"/>
              <a:t>&gt;0</a:t>
            </a:r>
            <a:r>
              <a:rPr lang="en-US" sz="2400" u="sng" dirty="0"/>
              <a:t>)</a:t>
            </a:r>
            <a:r>
              <a:rPr lang="en-US" sz="2400" dirty="0"/>
              <a:t>: // multiplicative factor</a:t>
            </a:r>
          </a:p>
          <a:p>
            <a:endParaRPr lang="en-US" sz="2400" dirty="0"/>
          </a:p>
          <a:p>
            <a:r>
              <a:rPr lang="en-US" sz="2400" dirty="0"/>
              <a:t>LB=</a:t>
            </a:r>
            <a:r>
              <a:rPr lang="en-US" sz="2400" b="1" dirty="0" err="1"/>
              <a:t>CalvoOllerLowerBound</a:t>
            </a:r>
            <a:r>
              <a:rPr lang="en-US" sz="2400" dirty="0"/>
              <a:t>(N0,N1);</a:t>
            </a:r>
          </a:p>
          <a:p>
            <a:r>
              <a:rPr lang="en-US" sz="2400" dirty="0"/>
              <a:t>UB=</a:t>
            </a:r>
            <a:r>
              <a:rPr lang="en-US" sz="2400" b="1" dirty="0" err="1"/>
              <a:t>SqrtJeffreysUpperBound</a:t>
            </a:r>
            <a:r>
              <a:rPr lang="en-US" sz="2400" dirty="0"/>
              <a:t>(N0,N1);</a:t>
            </a:r>
          </a:p>
          <a:p>
            <a:endParaRPr lang="en-US" sz="2400" dirty="0"/>
          </a:p>
          <a:p>
            <a:r>
              <a:rPr lang="en-US" sz="2400" dirty="0"/>
              <a:t>if (UB/LB&gt;1+</a:t>
            </a:r>
            <a:r>
              <a:rPr lang="el-GR" sz="2400" dirty="0"/>
              <a:t>ε</a:t>
            </a:r>
            <a:r>
              <a:rPr lang="en-US" sz="2400" dirty="0"/>
              <a:t>)</a:t>
            </a:r>
          </a:p>
          <a:p>
            <a:r>
              <a:rPr lang="en-US" sz="2400" dirty="0"/>
              <a:t>           {/* N is midpoint geodesic */</a:t>
            </a:r>
          </a:p>
          <a:p>
            <a:r>
              <a:rPr lang="en-US" sz="2400" dirty="0"/>
              <a:t>	  N</a:t>
            </a:r>
            <a:r>
              <a:rPr lang="fr-FR" sz="2400" dirty="0"/>
              <a:t>=</a:t>
            </a:r>
            <a:r>
              <a:rPr lang="fr-FR" sz="2400" b="1" dirty="0" err="1">
                <a:solidFill>
                  <a:srgbClr val="FF0000"/>
                </a:solidFill>
              </a:rPr>
              <a:t>GeodesicMVNMidpoint</a:t>
            </a:r>
            <a:r>
              <a:rPr lang="fr-FR" sz="2400" dirty="0"/>
              <a:t>(N0,N1);</a:t>
            </a:r>
            <a:endParaRPr lang="en-US" sz="2400" dirty="0"/>
          </a:p>
          <a:p>
            <a:r>
              <a:rPr lang="en-US" sz="2400" dirty="0"/>
              <a:t>             return </a:t>
            </a:r>
            <a:r>
              <a:rPr lang="en-US" sz="2400" dirty="0" err="1"/>
              <a:t>ApproxRaoDistMVN</a:t>
            </a:r>
            <a:r>
              <a:rPr lang="en-US" sz="2400" dirty="0"/>
              <a:t>(N0,N,</a:t>
            </a:r>
            <a:r>
              <a:rPr lang="el-GR" sz="2400" dirty="0"/>
              <a:t>ε</a:t>
            </a:r>
            <a:r>
              <a:rPr lang="en-US" sz="2400" dirty="0"/>
              <a:t>)+</a:t>
            </a:r>
            <a:r>
              <a:rPr lang="en-US" sz="2400" dirty="0" err="1"/>
              <a:t>ApproxRaoDistMVN</a:t>
            </a:r>
            <a:r>
              <a:rPr lang="en-US" sz="2400" dirty="0"/>
              <a:t>(N,N1,</a:t>
            </a:r>
            <a:r>
              <a:rPr lang="el-GR" sz="2400" dirty="0"/>
              <a:t>ε</a:t>
            </a:r>
            <a:r>
              <a:rPr lang="en-US" sz="2400" dirty="0"/>
              <a:t>);}</a:t>
            </a:r>
          </a:p>
          <a:p>
            <a:r>
              <a:rPr lang="en-US" sz="2400" dirty="0"/>
              <a:t>    else</a:t>
            </a:r>
          </a:p>
          <a:p>
            <a:r>
              <a:rPr lang="en-US" sz="2400" dirty="0"/>
              <a:t>         return UB;</a:t>
            </a:r>
            <a:endParaRPr lang="fr-FR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ED7F19-684B-C536-86E6-4FD5A536E8F3}"/>
              </a:ext>
            </a:extLst>
          </p:cNvPr>
          <p:cNvSpPr txBox="1"/>
          <p:nvPr/>
        </p:nvSpPr>
        <p:spPr>
          <a:xfrm>
            <a:off x="285750" y="6241355"/>
            <a:ext cx="11804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/>
              <a:t>Then we can convert multiplicative approximation factor by an 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additive approximation factor </a:t>
            </a:r>
            <a:endParaRPr kumimoji="1" lang="ja-JP" altLang="en-US" sz="2000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1762F1-5168-ACCA-28B1-8869BEA44BDF}"/>
              </a:ext>
            </a:extLst>
          </p:cNvPr>
          <p:cNvSpPr txBox="1"/>
          <p:nvPr/>
        </p:nvSpPr>
        <p:spPr>
          <a:xfrm>
            <a:off x="8575098" y="2007816"/>
            <a:ext cx="29068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600" b="1" dirty="0">
                <a:solidFill>
                  <a:schemeClr val="accent6"/>
                </a:solidFill>
              </a:rPr>
              <a:t>2403.10089</a:t>
            </a:r>
          </a:p>
        </p:txBody>
      </p:sp>
    </p:spTree>
    <p:extLst>
      <p:ext uri="{BB962C8B-B14F-4D97-AF65-F5344CB8AC3E}">
        <p14:creationId xmlns:p14="http://schemas.microsoft.com/office/powerpoint/2010/main" val="1030914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35AAE-EB18-B792-8E85-CF941EE5E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7774" y="1756868"/>
            <a:ext cx="4322618" cy="120852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kumimoji="1" lang="en-US" altLang="ja-JP" dirty="0"/>
              <a:t>Implemented </a:t>
            </a:r>
          </a:p>
          <a:p>
            <a:pPr marL="0" indent="0">
              <a:buNone/>
            </a:pPr>
            <a:r>
              <a:rPr lang="en-US" altLang="ja-JP" dirty="0"/>
              <a:t>i</a:t>
            </a:r>
            <a:r>
              <a:rPr kumimoji="1" lang="en-US" altLang="ja-JP" dirty="0"/>
              <a:t>n library </a:t>
            </a:r>
            <a:r>
              <a:rPr kumimoji="1" lang="en-US" altLang="ja-JP" b="1" dirty="0" err="1"/>
              <a:t>pyBregMan</a:t>
            </a:r>
            <a:endParaRPr kumimoji="1" lang="en-US" altLang="ja-JP" b="1" dirty="0"/>
          </a:p>
          <a:p>
            <a:pPr marL="0" indent="0">
              <a:buNone/>
            </a:pPr>
            <a:r>
              <a:rPr lang="en-US" altLang="ja-JP" b="1" dirty="0"/>
              <a:t>py</a:t>
            </a:r>
            <a:r>
              <a:rPr lang="en-US" altLang="ja-JP" dirty="0"/>
              <a:t>thon</a:t>
            </a:r>
            <a:r>
              <a:rPr lang="en-US" altLang="ja-JP" b="1" dirty="0"/>
              <a:t> Breg</a:t>
            </a:r>
            <a:r>
              <a:rPr lang="en-US" altLang="ja-JP" dirty="0"/>
              <a:t>man</a:t>
            </a:r>
            <a:r>
              <a:rPr lang="en-US" altLang="ja-JP" b="1" dirty="0"/>
              <a:t> Man</a:t>
            </a:r>
            <a:r>
              <a:rPr lang="en-US" altLang="ja-JP" dirty="0"/>
              <a:t>ifold</a:t>
            </a:r>
            <a:endParaRPr kumimoji="1" lang="en-US" altLang="ja-JP" dirty="0"/>
          </a:p>
          <a:p>
            <a:endParaRPr lang="en-US" altLang="ja-J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A83182-E71E-487E-EF23-B9AFF8511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25" y="106732"/>
            <a:ext cx="6386167" cy="62029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818EFE-E8E0-D713-8D2F-421727B8991B}"/>
              </a:ext>
            </a:extLst>
          </p:cNvPr>
          <p:cNvSpPr txBox="1"/>
          <p:nvPr/>
        </p:nvSpPr>
        <p:spPr>
          <a:xfrm>
            <a:off x="6097732" y="6415479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kumimoji="1" lang="en-US" altLang="ja-JP" dirty="0"/>
              <a:t>https://franknielsen.github.io/pyBregMan/index.html</a:t>
            </a:r>
            <a:endParaRPr kumimoji="1" lang="ja-JP" alt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675F0CD-3A17-CD33-F61A-1A0E4DF3E27E}"/>
              </a:ext>
            </a:extLst>
          </p:cNvPr>
          <p:cNvSpPr txBox="1">
            <a:spLocks/>
          </p:cNvSpPr>
          <p:nvPr/>
        </p:nvSpPr>
        <p:spPr>
          <a:xfrm>
            <a:off x="6525492" y="548348"/>
            <a:ext cx="5527183" cy="12085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dirty="0">
                <a:solidFill>
                  <a:schemeClr val="accent2"/>
                </a:solidFill>
              </a:rPr>
              <a:t>Precision </a:t>
            </a:r>
            <a:r>
              <a:rPr lang="el-GR" altLang="ja-JP" b="1" dirty="0">
                <a:solidFill>
                  <a:schemeClr val="accent2"/>
                </a:solidFill>
              </a:rPr>
              <a:t>ε</a:t>
            </a:r>
            <a:r>
              <a:rPr lang="en-US" altLang="ja-JP" b="1" dirty="0">
                <a:solidFill>
                  <a:schemeClr val="accent2"/>
                </a:solidFill>
              </a:rPr>
              <a:t>=10</a:t>
            </a:r>
            <a:r>
              <a:rPr lang="en-US" altLang="ja-JP" b="1" baseline="30000" dirty="0">
                <a:solidFill>
                  <a:schemeClr val="accent2"/>
                </a:solidFill>
              </a:rPr>
              <a:t>-6</a:t>
            </a:r>
            <a:r>
              <a:rPr lang="en-US" altLang="ja-JP" b="1" dirty="0">
                <a:solidFill>
                  <a:schemeClr val="accent2"/>
                </a:solidFill>
              </a:rPr>
              <a:t> </a:t>
            </a:r>
            <a:r>
              <a:rPr lang="en-US" altLang="ja-JP" dirty="0">
                <a:solidFill>
                  <a:schemeClr val="accent2"/>
                </a:solidFill>
              </a:rPr>
              <a:t>with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b="1" dirty="0">
                <a:solidFill>
                  <a:schemeClr val="accent2"/>
                </a:solidFill>
              </a:rPr>
              <a:t>192</a:t>
            </a:r>
            <a:r>
              <a:rPr lang="en-US" altLang="ja-JP" dirty="0">
                <a:solidFill>
                  <a:schemeClr val="accent2"/>
                </a:solidFill>
              </a:rPr>
              <a:t> geodesic discretization steps</a:t>
            </a:r>
          </a:p>
          <a:p>
            <a:endParaRPr lang="en-US" altLang="ja-JP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6EF2A6-836B-3CD1-E14B-923F189F9A73}"/>
              </a:ext>
            </a:extLst>
          </p:cNvPr>
          <p:cNvSpPr txBox="1"/>
          <p:nvPr/>
        </p:nvSpPr>
        <p:spPr>
          <a:xfrm>
            <a:off x="6861175" y="4191296"/>
            <a:ext cx="485581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i="1" dirty="0"/>
              <a:t>Thus MVN Fisher-Rao distance can</a:t>
            </a:r>
          </a:p>
          <a:p>
            <a:r>
              <a:rPr lang="en-US" altLang="ja-JP" sz="2000" i="1" dirty="0"/>
              <a:t>be finely approximated with guarantees</a:t>
            </a:r>
          </a:p>
          <a:p>
            <a:r>
              <a:rPr lang="en-US" altLang="ja-JP" sz="2000" i="1" dirty="0"/>
              <a:t>b</a:t>
            </a:r>
            <a:r>
              <a:rPr kumimoji="1" lang="en-US" altLang="ja-JP" sz="2000" i="1" dirty="0"/>
              <a:t>ut slow…</a:t>
            </a:r>
          </a:p>
          <a:p>
            <a:endParaRPr lang="en-US" altLang="ja-JP" sz="2000" i="1" dirty="0"/>
          </a:p>
          <a:p>
            <a:r>
              <a:rPr kumimoji="1" lang="en-US" altLang="ja-JP" sz="2000" i="1" dirty="0"/>
              <a:t>Other MVN fast distances?</a:t>
            </a:r>
            <a:endParaRPr kumimoji="1" lang="ja-JP" alt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42031374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06770-FF88-369C-1BAF-3EC786360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6008" y="655579"/>
            <a:ext cx="9746713" cy="512125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sz="6000" b="1" dirty="0">
                <a:solidFill>
                  <a:schemeClr val="accent5"/>
                </a:solidFill>
              </a:rPr>
              <a:t>Hilbert geometry </a:t>
            </a:r>
            <a:br>
              <a:rPr kumimoji="1" lang="en-US" altLang="ja-JP" sz="6000" b="1" dirty="0">
                <a:solidFill>
                  <a:schemeClr val="accent5"/>
                </a:solidFill>
              </a:rPr>
            </a:br>
            <a:r>
              <a:rPr kumimoji="1" lang="en-US" altLang="ja-JP" sz="6000" b="1" dirty="0">
                <a:solidFill>
                  <a:schemeClr val="accent5"/>
                </a:solidFill>
              </a:rPr>
              <a:t>&amp; </a:t>
            </a:r>
            <a:br>
              <a:rPr kumimoji="1" lang="en-US" altLang="ja-JP" sz="6000" b="1" dirty="0">
                <a:solidFill>
                  <a:schemeClr val="accent5"/>
                </a:solidFill>
              </a:rPr>
            </a:br>
            <a:r>
              <a:rPr kumimoji="1" lang="en-US" altLang="ja-JP" sz="6000" b="1" dirty="0" err="1">
                <a:solidFill>
                  <a:schemeClr val="accent5"/>
                </a:solidFill>
              </a:rPr>
              <a:t>Birkhoff</a:t>
            </a:r>
            <a:r>
              <a:rPr kumimoji="1" lang="en-US" altLang="ja-JP" sz="6000" b="1" dirty="0">
                <a:solidFill>
                  <a:schemeClr val="accent5"/>
                </a:solidFill>
              </a:rPr>
              <a:t> cone geometry</a:t>
            </a:r>
            <a:br>
              <a:rPr kumimoji="1" lang="en-US" altLang="ja-JP" sz="6600" b="1" dirty="0">
                <a:solidFill>
                  <a:schemeClr val="accent5"/>
                </a:solidFill>
              </a:rPr>
            </a:br>
            <a:br>
              <a:rPr kumimoji="1" lang="en-US" altLang="ja-JP" sz="6600" b="1" dirty="0">
                <a:solidFill>
                  <a:schemeClr val="accent5"/>
                </a:solidFill>
              </a:rPr>
            </a:br>
            <a:r>
              <a:rPr lang="en-US" altLang="ja-JP" sz="3600" b="1" dirty="0">
                <a:solidFill>
                  <a:schemeClr val="accent5"/>
                </a:solidFill>
              </a:rPr>
              <a:t>P</a:t>
            </a:r>
            <a:r>
              <a:rPr kumimoji="1" lang="en-US" altLang="ja-JP" sz="3600" b="1" dirty="0">
                <a:solidFill>
                  <a:schemeClr val="accent5"/>
                </a:solidFill>
              </a:rPr>
              <a:t>rojective/</a:t>
            </a:r>
            <a:r>
              <a:rPr kumimoji="1" lang="en-US" altLang="ja-JP" sz="3600" b="1" dirty="0" err="1">
                <a:solidFill>
                  <a:schemeClr val="accent5"/>
                </a:solidFill>
              </a:rPr>
              <a:t>Finsler</a:t>
            </a:r>
            <a:r>
              <a:rPr kumimoji="1" lang="en-US" altLang="ja-JP" sz="3600" b="1" dirty="0">
                <a:solidFill>
                  <a:schemeClr val="accent5"/>
                </a:solidFill>
              </a:rPr>
              <a:t> geometry of convex domains</a:t>
            </a:r>
            <a:endParaRPr kumimoji="1" lang="ja-JP" altLang="en-US" sz="6600" b="1" dirty="0">
              <a:solidFill>
                <a:schemeClr val="accent5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66AC2C-8239-0BC1-81E3-E170B05E8CEC}"/>
              </a:ext>
            </a:extLst>
          </p:cNvPr>
          <p:cNvSpPr txBox="1"/>
          <p:nvPr/>
        </p:nvSpPr>
        <p:spPr>
          <a:xfrm>
            <a:off x="8336107" y="5776830"/>
            <a:ext cx="369656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2800" b="1" dirty="0">
                <a:solidFill>
                  <a:schemeClr val="accent6"/>
                </a:solidFill>
              </a:rPr>
              <a:t>2203.11434</a:t>
            </a:r>
          </a:p>
          <a:p>
            <a:r>
              <a:rPr lang="ja-JP" altLang="en-US" sz="2800" b="1" dirty="0">
                <a:solidFill>
                  <a:schemeClr val="accent6"/>
                </a:solidFill>
              </a:rPr>
              <a:t>ICML TAG-ML 2023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2050" name="Picture 2" descr="David Hilbert - Wikipedia">
            <a:extLst>
              <a:ext uri="{FF2B5EF4-FFF2-40B4-BE49-F238E27FC236}">
                <a16:creationId xmlns:a16="http://schemas.microsoft.com/office/drawing/2014/main" id="{F7BBCA65-8126-EEBE-16CC-46418B600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30" y="1207043"/>
            <a:ext cx="1838325" cy="248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C3085412-9A22-B570-AC8F-DB6413E35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5774" y="1307713"/>
            <a:ext cx="1712504" cy="2537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106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D4D1E-AE5C-214C-0014-79E8708E1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91" y="0"/>
            <a:ext cx="11866418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Which geometric structures for statistical models? 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DF332-A613-AAA0-3B74-C228971BC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29" y="4660322"/>
            <a:ext cx="12192000" cy="22548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sz="2400" u="sng" dirty="0"/>
              <a:t>Some benefits of the geometric approach</a:t>
            </a:r>
            <a:r>
              <a:rPr kumimoji="1" lang="en-US" altLang="ja-JP" sz="2400" dirty="0"/>
              <a:t>: </a:t>
            </a:r>
          </a:p>
          <a:p>
            <a:pPr marL="457200" indent="-457200">
              <a:buFont typeface="+mj-ea"/>
              <a:buAutoNum type="circleNumDbPlain"/>
            </a:pPr>
            <a:r>
              <a:rPr lang="en-US" altLang="ja-JP" sz="2400" dirty="0"/>
              <a:t>f</a:t>
            </a:r>
            <a:r>
              <a:rPr kumimoji="1" lang="en-US" altLang="ja-JP" sz="2400" dirty="0"/>
              <a:t>oster </a:t>
            </a:r>
            <a:r>
              <a:rPr kumimoji="1" lang="en-US" altLang="ja-JP" sz="2400" b="1" dirty="0">
                <a:solidFill>
                  <a:srgbClr val="00B050"/>
                </a:solidFill>
              </a:rPr>
              <a:t>geometric intuition &amp; creativity</a:t>
            </a:r>
            <a:r>
              <a:rPr kumimoji="1" lang="en-US" altLang="ja-JP" sz="2400" dirty="0"/>
              <a:t>!</a:t>
            </a:r>
          </a:p>
          <a:p>
            <a:pPr marL="457200" indent="-457200">
              <a:buFont typeface="+mj-ea"/>
              <a:buAutoNum type="circleNumDbPlain"/>
            </a:pPr>
            <a:r>
              <a:rPr kumimoji="1" lang="en-US" altLang="ja-JP" sz="2400" dirty="0"/>
              <a:t>leverage most advanced geometric calculus with </a:t>
            </a:r>
            <a:r>
              <a:rPr kumimoji="1" lang="en-US" altLang="ja-JP" sz="2400" b="1" dirty="0">
                <a:solidFill>
                  <a:srgbClr val="00B050"/>
                </a:solidFill>
              </a:rPr>
              <a:t>coordinate-free tensors</a:t>
            </a:r>
          </a:p>
          <a:p>
            <a:pPr marL="457200" indent="-457200">
              <a:buFont typeface="+mj-ea"/>
              <a:buAutoNum type="circleNumDbPlain"/>
            </a:pPr>
            <a:r>
              <a:rPr lang="en-US" altLang="ja-JP" sz="2400" dirty="0"/>
              <a:t>m</a:t>
            </a:r>
            <a:r>
              <a:rPr kumimoji="1" lang="en-US" altLang="ja-JP" sz="2400" dirty="0"/>
              <a:t>ay get </a:t>
            </a:r>
            <a:r>
              <a:rPr kumimoji="1" lang="en-US" altLang="ja-JP" sz="2400" b="1" dirty="0">
                <a:solidFill>
                  <a:srgbClr val="00B050"/>
                </a:solidFill>
              </a:rPr>
              <a:t>exact geometric characterization when non-closed algebraic formula</a:t>
            </a:r>
          </a:p>
          <a:p>
            <a:pPr marL="457200" indent="-457200">
              <a:buFont typeface="+mj-ea"/>
              <a:buAutoNum type="circleNumDbPlain"/>
            </a:pPr>
            <a:r>
              <a:rPr lang="en-US" altLang="ja-JP" sz="2400" dirty="0"/>
              <a:t>obtain </a:t>
            </a:r>
            <a:r>
              <a:rPr lang="en-US" altLang="ja-JP" sz="2400" b="1" dirty="0">
                <a:solidFill>
                  <a:srgbClr val="00B050"/>
                </a:solidFill>
              </a:rPr>
              <a:t>new pure geometry </a:t>
            </a:r>
            <a:r>
              <a:rPr lang="en-US" altLang="ja-JP" sz="2400" dirty="0"/>
              <a:t>for mathematics: dual statistical structures</a:t>
            </a:r>
            <a:endParaRPr kumimoji="1" lang="ja-JP" alt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86DA30-931C-6C32-C515-412559C51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75" y="1052232"/>
            <a:ext cx="11866418" cy="34559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8348D8-0485-61D6-B449-4E6471E0B50D}"/>
              </a:ext>
            </a:extLst>
          </p:cNvPr>
          <p:cNvSpPr txBox="1"/>
          <p:nvPr/>
        </p:nvSpPr>
        <p:spPr>
          <a:xfrm>
            <a:off x="6471829" y="4303711"/>
            <a:ext cx="23743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>
                <a:solidFill>
                  <a:schemeClr val="accent2"/>
                </a:solidFill>
              </a:rPr>
              <a:t>Voronoi diagrams</a:t>
            </a:r>
            <a:endParaRPr kumimoji="1" lang="ja-JP" altLang="en-US" sz="2000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D3975B-37D2-CD6A-9057-76A28CB07974}"/>
              </a:ext>
            </a:extLst>
          </p:cNvPr>
          <p:cNvSpPr txBox="1"/>
          <p:nvPr/>
        </p:nvSpPr>
        <p:spPr>
          <a:xfrm>
            <a:off x="9915482" y="4306379"/>
            <a:ext cx="17139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>
                <a:solidFill>
                  <a:schemeClr val="accent2"/>
                </a:solidFill>
              </a:rPr>
              <a:t>Information </a:t>
            </a:r>
          </a:p>
          <a:p>
            <a:pPr algn="ctr"/>
            <a:r>
              <a:rPr kumimoji="1" lang="en-US" altLang="ja-JP" sz="2000" b="1" dirty="0">
                <a:solidFill>
                  <a:schemeClr val="accent2"/>
                </a:solidFill>
              </a:rPr>
              <a:t>projection</a:t>
            </a:r>
            <a:endParaRPr kumimoji="1" lang="ja-JP" altLang="en-US" sz="2000" b="1" dirty="0">
              <a:solidFill>
                <a:schemeClr val="accent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8094E7-2091-CEC6-D81D-AF17B480E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1" y="961837"/>
            <a:ext cx="2561936" cy="5371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35B38C-E854-7BAD-A489-2481C6713E0C}"/>
              </a:ext>
            </a:extLst>
          </p:cNvPr>
          <p:cNvSpPr txBox="1"/>
          <p:nvPr/>
        </p:nvSpPr>
        <p:spPr>
          <a:xfrm>
            <a:off x="1914726" y="2287400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accent2"/>
                </a:solidFill>
              </a:rPr>
              <a:t>Mid distribution</a:t>
            </a:r>
            <a:endParaRPr kumimoji="1" lang="ja-JP" altLang="en-US" b="1" dirty="0">
              <a:solidFill>
                <a:schemeClr val="accent2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8C649A-D579-8137-C4EB-965FBDF1A24E}"/>
              </a:ext>
            </a:extLst>
          </p:cNvPr>
          <p:cNvCxnSpPr>
            <a:cxnSpLocks/>
          </p:cNvCxnSpPr>
          <p:nvPr/>
        </p:nvCxnSpPr>
        <p:spPr>
          <a:xfrm>
            <a:off x="5039136" y="1186279"/>
            <a:ext cx="0" cy="33553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B59018-CF75-08D7-01E6-54933E42FE39}"/>
              </a:ext>
            </a:extLst>
          </p:cNvPr>
          <p:cNvCxnSpPr>
            <a:cxnSpLocks/>
          </p:cNvCxnSpPr>
          <p:nvPr/>
        </p:nvCxnSpPr>
        <p:spPr>
          <a:xfrm>
            <a:off x="9061572" y="1186279"/>
            <a:ext cx="0" cy="33553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D01A8FD-12F4-CC0B-6066-F20BAA46CD7B}"/>
              </a:ext>
            </a:extLst>
          </p:cNvPr>
          <p:cNvSpPr txBox="1"/>
          <p:nvPr/>
        </p:nvSpPr>
        <p:spPr>
          <a:xfrm>
            <a:off x="20257" y="2455220"/>
            <a:ext cx="16946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6600FF"/>
                </a:solidFill>
              </a:rPr>
              <a:t>information fusion</a:t>
            </a:r>
            <a:endParaRPr kumimoji="1" lang="ja-JP" altLang="en-US" sz="1400" dirty="0">
              <a:solidFill>
                <a:srgbClr val="6600F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7BE44D-3D5E-B2CA-63A9-54AFC07A1797}"/>
              </a:ext>
            </a:extLst>
          </p:cNvPr>
          <p:cNvSpPr txBox="1"/>
          <p:nvPr/>
        </p:nvSpPr>
        <p:spPr>
          <a:xfrm>
            <a:off x="4037539" y="1544871"/>
            <a:ext cx="9396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6600FF"/>
                </a:solidFill>
              </a:rPr>
              <a:t>model </a:t>
            </a:r>
          </a:p>
          <a:p>
            <a:pPr algn="ctr"/>
            <a:r>
              <a:rPr kumimoji="1" lang="en-US" altLang="ja-JP" sz="1400" dirty="0">
                <a:solidFill>
                  <a:srgbClr val="6600FF"/>
                </a:solidFill>
              </a:rPr>
              <a:t>evolution</a:t>
            </a:r>
            <a:endParaRPr kumimoji="1" lang="ja-JP" altLang="en-US" sz="1400" dirty="0">
              <a:solidFill>
                <a:srgbClr val="6600FF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4930A7-6251-2733-0595-1AEC7D3F2BFD}"/>
              </a:ext>
            </a:extLst>
          </p:cNvPr>
          <p:cNvCxnSpPr>
            <a:cxnSpLocks/>
          </p:cNvCxnSpPr>
          <p:nvPr/>
        </p:nvCxnSpPr>
        <p:spPr>
          <a:xfrm>
            <a:off x="6954983" y="2359323"/>
            <a:ext cx="572654" cy="774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4497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267E7E9-42C6-8AA2-E254-4BCC5B23E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898" y="1278150"/>
            <a:ext cx="3559107" cy="22324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/>
                </a:solidFill>
              </a:rPr>
              <a:t>Hilbert distance: The log cross-ratio </a:t>
            </a:r>
            <a:r>
              <a:rPr lang="fr-FR" b="1" dirty="0" err="1">
                <a:solidFill>
                  <a:schemeClr val="accent1"/>
                </a:solidFill>
              </a:rPr>
              <a:t>metric</a:t>
            </a:r>
            <a:endParaRPr lang="fr-FR" b="1" dirty="0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418" y="2024077"/>
            <a:ext cx="6105013" cy="1015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0400" y="3818016"/>
            <a:ext cx="110225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800" dirty="0"/>
              <a:t>ρ</a:t>
            </a:r>
            <a:r>
              <a:rPr lang="el-GR" sz="2800" baseline="30000" dirty="0"/>
              <a:t>Ω</a:t>
            </a:r>
            <a:r>
              <a:rPr lang="en-US" sz="2800" dirty="0"/>
              <a:t> is </a:t>
            </a:r>
            <a:r>
              <a:rPr lang="fr-FR" sz="2800" dirty="0"/>
              <a:t>a </a:t>
            </a:r>
            <a:r>
              <a:rPr lang="fr-FR" sz="2800" b="1" dirty="0" err="1">
                <a:solidFill>
                  <a:srgbClr val="FF0000"/>
                </a:solidFill>
              </a:rPr>
              <a:t>metric</a:t>
            </a:r>
            <a:r>
              <a:rPr lang="fr-FR" sz="2800" b="1" dirty="0">
                <a:solidFill>
                  <a:srgbClr val="FF0000"/>
                </a:solidFill>
              </a:rPr>
              <a:t> distance</a:t>
            </a:r>
            <a:r>
              <a:rPr lang="fr-FR" sz="2800" dirty="0"/>
              <a:t> </a:t>
            </a:r>
            <a:r>
              <a:rPr lang="fr-FR" sz="2800" dirty="0" err="1"/>
              <a:t>which</a:t>
            </a:r>
            <a:r>
              <a:rPr lang="fr-FR" sz="2800" dirty="0"/>
              <a:t> </a:t>
            </a:r>
            <a:r>
              <a:rPr lang="fr-FR" sz="2800" dirty="0" err="1"/>
              <a:t>satisfies</a:t>
            </a:r>
            <a:r>
              <a:rPr lang="fr-FR" sz="2800" dirty="0"/>
              <a:t> the </a:t>
            </a:r>
            <a:r>
              <a:rPr lang="fr-FR" sz="2800" b="1" dirty="0">
                <a:solidFill>
                  <a:srgbClr val="FF0000"/>
                </a:solidFill>
              </a:rPr>
              <a:t>triangle </a:t>
            </a:r>
            <a:r>
              <a:rPr lang="fr-FR" sz="2800" b="1" dirty="0" err="1">
                <a:solidFill>
                  <a:srgbClr val="FF0000"/>
                </a:solidFill>
              </a:rPr>
              <a:t>inequality</a:t>
            </a:r>
            <a:r>
              <a:rPr lang="fr-FR" sz="2800" dirty="0"/>
              <a:t>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328" y="4214698"/>
            <a:ext cx="7141618" cy="6492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0400" y="5183315"/>
            <a:ext cx="517962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>
                <a:solidFill>
                  <a:srgbClr val="FF0000"/>
                </a:solidFill>
              </a:rPr>
              <a:t>Straight </a:t>
            </a:r>
            <a:r>
              <a:rPr lang="fr-FR" sz="2800" b="1" dirty="0" err="1">
                <a:solidFill>
                  <a:srgbClr val="FF0000"/>
                </a:solidFill>
              </a:rPr>
              <a:t>lines</a:t>
            </a:r>
            <a:r>
              <a:rPr lang="fr-FR" sz="2800" b="1" dirty="0">
                <a:solidFill>
                  <a:srgbClr val="FF0000"/>
                </a:solidFill>
              </a:rPr>
              <a:t> are </a:t>
            </a:r>
            <a:r>
              <a:rPr lang="fr-FR" sz="2800" b="1" dirty="0" err="1">
                <a:solidFill>
                  <a:srgbClr val="FF0000"/>
                </a:solidFill>
              </a:rPr>
              <a:t>geodesics</a:t>
            </a:r>
            <a:r>
              <a:rPr lang="fr-FR" sz="2800" b="1" dirty="0">
                <a:solidFill>
                  <a:srgbClr val="FF0000"/>
                </a:solidFill>
              </a:rPr>
              <a:t> </a:t>
            </a:r>
          </a:p>
          <a:p>
            <a:r>
              <a:rPr lang="fr-FR" sz="2800" dirty="0"/>
              <a:t>=</a:t>
            </a:r>
            <a:r>
              <a:rPr lang="fr-FR" sz="2800" dirty="0" err="1"/>
              <a:t>satisfying</a:t>
            </a:r>
            <a:r>
              <a:rPr lang="fr-FR" sz="2800" dirty="0"/>
              <a:t> triangle </a:t>
            </a:r>
            <a:r>
              <a:rPr lang="fr-FR" sz="2800" dirty="0" err="1"/>
              <a:t>equality</a:t>
            </a:r>
            <a:r>
              <a:rPr lang="fr-FR" sz="2800" dirty="0"/>
              <a:t> </a:t>
            </a:r>
          </a:p>
          <a:p>
            <a:r>
              <a:rPr lang="fr-FR" sz="2800" dirty="0"/>
              <a:t>but </a:t>
            </a:r>
            <a:r>
              <a:rPr lang="fr-FR" sz="2800" dirty="0" err="1"/>
              <a:t>geodesics</a:t>
            </a:r>
            <a:r>
              <a:rPr lang="fr-FR" sz="2800" dirty="0"/>
              <a:t> are </a:t>
            </a:r>
            <a:r>
              <a:rPr lang="fr-FR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not unique</a:t>
            </a:r>
            <a:endParaRPr lang="fr-FR" sz="2800" dirty="0">
              <a:highlight>
                <a:srgbClr val="FFFF00"/>
              </a:highligh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5924" y="4863936"/>
            <a:ext cx="2747830" cy="19372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EEF168-4DAB-59C0-0A1B-0EA923520024}"/>
              </a:ext>
            </a:extLst>
          </p:cNvPr>
          <p:cNvSpPr txBox="1"/>
          <p:nvPr/>
        </p:nvSpPr>
        <p:spPr>
          <a:xfrm>
            <a:off x="427759" y="1125983"/>
            <a:ext cx="11336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ja-JP" sz="2800" dirty="0" err="1"/>
              <a:t>Consider</a:t>
            </a:r>
            <a:r>
              <a:rPr lang="fr-FR" altLang="ja-JP" sz="2800" dirty="0"/>
              <a:t> an </a:t>
            </a:r>
            <a:r>
              <a:rPr lang="fr-FR" altLang="ja-JP" sz="2800" b="1" dirty="0">
                <a:solidFill>
                  <a:srgbClr val="FF0000"/>
                </a:solidFill>
              </a:rPr>
              <a:t>open </a:t>
            </a:r>
            <a:r>
              <a:rPr lang="fr-FR" altLang="ja-JP" sz="2800" b="1" dirty="0" err="1">
                <a:solidFill>
                  <a:srgbClr val="FF0000"/>
                </a:solidFill>
              </a:rPr>
              <a:t>bounded</a:t>
            </a:r>
            <a:r>
              <a:rPr lang="fr-FR" altLang="ja-JP" sz="2800" b="1" dirty="0">
                <a:solidFill>
                  <a:srgbClr val="FF0000"/>
                </a:solidFill>
              </a:rPr>
              <a:t> </a:t>
            </a:r>
            <a:r>
              <a:rPr lang="fr-FR" altLang="ja-JP" sz="2800" b="1" dirty="0" err="1">
                <a:solidFill>
                  <a:srgbClr val="FF0000"/>
                </a:solidFill>
              </a:rPr>
              <a:t>convex</a:t>
            </a:r>
            <a:r>
              <a:rPr lang="fr-FR" altLang="ja-JP" sz="2800" b="1" dirty="0">
                <a:solidFill>
                  <a:srgbClr val="FF0000"/>
                </a:solidFill>
              </a:rPr>
              <a:t> set </a:t>
            </a:r>
            <a:r>
              <a:rPr lang="el-GR" altLang="ja-JP" sz="2800" dirty="0"/>
              <a:t>Ω</a:t>
            </a:r>
            <a:endParaRPr lang="fr-FR" altLang="ja-JP" sz="2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329E2DD-FE35-AA3B-EE4C-52DB03ED4906}"/>
              </a:ext>
            </a:extLst>
          </p:cNvPr>
          <p:cNvGrpSpPr/>
          <p:nvPr/>
        </p:nvGrpSpPr>
        <p:grpSpPr>
          <a:xfrm>
            <a:off x="1591736" y="2993926"/>
            <a:ext cx="5790837" cy="933450"/>
            <a:chOff x="1591736" y="2805473"/>
            <a:chExt cx="5790837" cy="93345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315FEF7-5254-6E4F-D6AE-317A1817A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34498" y="2805473"/>
              <a:ext cx="3648075" cy="93345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2CE765-3736-9656-22C1-DC363278EF40}"/>
                </a:ext>
              </a:extLst>
            </p:cNvPr>
            <p:cNvSpPr txBox="1"/>
            <p:nvPr/>
          </p:nvSpPr>
          <p:spPr>
            <a:xfrm>
              <a:off x="1591736" y="3060076"/>
              <a:ext cx="2278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dirty="0"/>
                <a:t>Cross-ratio CR</a:t>
              </a:r>
              <a:endParaRPr kumimoji="1" lang="ja-JP" altLang="en-US" sz="2400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EF56899-6AFE-7749-547E-2BF2FF920E17}"/>
              </a:ext>
            </a:extLst>
          </p:cNvPr>
          <p:cNvSpPr txBox="1"/>
          <p:nvPr/>
        </p:nvSpPr>
        <p:spPr>
          <a:xfrm>
            <a:off x="8975402" y="5183315"/>
            <a:ext cx="30196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ja-JP" sz="1800" dirty="0"/>
              <a:t>For </a:t>
            </a:r>
            <a:r>
              <a:rPr lang="fr-FR" altLang="ja-JP" sz="1800" dirty="0" err="1"/>
              <a:t>example</a:t>
            </a:r>
            <a:r>
              <a:rPr lang="fr-FR" altLang="ja-JP" sz="1800" dirty="0"/>
              <a:t>: </a:t>
            </a:r>
          </a:p>
          <a:p>
            <a:r>
              <a:rPr lang="fr-FR" altLang="ja-JP" sz="1800" dirty="0"/>
              <a:t>open standard simplex</a:t>
            </a:r>
          </a:p>
        </p:txBody>
      </p:sp>
    </p:spTree>
    <p:extLst>
      <p:ext uri="{BB962C8B-B14F-4D97-AF65-F5344CB8AC3E}">
        <p14:creationId xmlns:p14="http://schemas.microsoft.com/office/powerpoint/2010/main" val="9805966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AC21308-811C-8016-A654-1FDE424C2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2836" y="3566902"/>
            <a:ext cx="4797160" cy="26539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D2637F-A87B-BB3F-3549-F694B33AA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5" y="91148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Hilbert geometry on the probability simplex: Balls have hexagonal Eucl</a:t>
            </a:r>
            <a:r>
              <a:rPr lang="en-US" altLang="ja-JP" b="1" dirty="0">
                <a:solidFill>
                  <a:schemeClr val="accent5"/>
                </a:solidFill>
              </a:rPr>
              <a:t>idean</a:t>
            </a:r>
            <a:r>
              <a:rPr kumimoji="1" lang="en-US" altLang="ja-JP" b="1" dirty="0">
                <a:solidFill>
                  <a:schemeClr val="accent5"/>
                </a:solidFill>
              </a:rPr>
              <a:t> shapes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4" name="HilbertBallHexagon">
            <a:hlinkClick r:id="" action="ppaction://media"/>
            <a:extLst>
              <a:ext uri="{FF2B5EF4-FFF2-40B4-BE49-F238E27FC236}">
                <a16:creationId xmlns:a16="http://schemas.microsoft.com/office/drawing/2014/main" id="{6D6D96AB-CFBB-6645-7E2B-43F46000B00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6315" y="1531710"/>
            <a:ext cx="5984937" cy="5010603"/>
          </a:xfr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42C0CF2-9D5E-7279-E71A-AFE0483858FA}"/>
              </a:ext>
            </a:extLst>
          </p:cNvPr>
          <p:cNvGrpSpPr/>
          <p:nvPr/>
        </p:nvGrpSpPr>
        <p:grpSpPr>
          <a:xfrm>
            <a:off x="6812542" y="1313560"/>
            <a:ext cx="5207454" cy="1066800"/>
            <a:chOff x="6984546" y="2895600"/>
            <a:chExt cx="5207454" cy="10668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D4185BD-FF55-623F-01BF-D0F07F1E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84546" y="3143250"/>
              <a:ext cx="2076450" cy="5715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9FB3A0C-D981-B78C-9023-8A4AE2636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058275" y="2895600"/>
              <a:ext cx="3133725" cy="10668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8ED9E88-A9A1-9107-A642-1147CE6E27C8}"/>
              </a:ext>
            </a:extLst>
          </p:cNvPr>
          <p:cNvSpPr txBox="1"/>
          <p:nvPr/>
        </p:nvSpPr>
        <p:spPr>
          <a:xfrm>
            <a:off x="10439400" y="6470413"/>
            <a:ext cx="1752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2203.11434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5CF45D-FC00-6CD0-4547-F7099FF83C93}"/>
              </a:ext>
            </a:extLst>
          </p:cNvPr>
          <p:cNvSpPr txBox="1"/>
          <p:nvPr/>
        </p:nvSpPr>
        <p:spPr>
          <a:xfrm>
            <a:off x="6812542" y="2312626"/>
            <a:ext cx="545053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Only when domain is a simplex,</a:t>
            </a:r>
          </a:p>
          <a:p>
            <a:r>
              <a:rPr lang="en-US" altLang="ja-JP" sz="2400" dirty="0"/>
              <a:t>Hilbert geometry amounts </a:t>
            </a:r>
          </a:p>
          <a:p>
            <a:r>
              <a:rPr lang="en-US" altLang="ja-JP" sz="2400" dirty="0"/>
              <a:t>to a </a:t>
            </a:r>
            <a:r>
              <a:rPr lang="en-US" altLang="ja-JP" sz="2400" b="1" dirty="0"/>
              <a:t>normed vector space</a:t>
            </a:r>
          </a:p>
          <a:p>
            <a:r>
              <a:rPr lang="en-US" altLang="ja-JP" sz="2400" b="1" dirty="0"/>
              <a:t>with </a:t>
            </a:r>
            <a:r>
              <a:rPr kumimoji="1" lang="en-US" altLang="ja-JP" sz="2400" b="1" dirty="0"/>
              <a:t>polyhedral norm </a:t>
            </a:r>
            <a:r>
              <a:rPr kumimoji="1" lang="en-US" altLang="ja-JP" dirty="0"/>
              <a:t>(hexagonal metric)</a:t>
            </a:r>
            <a:endParaRPr kumimoji="1" lang="ja-JP" altLang="en-US" sz="2400" dirty="0"/>
          </a:p>
        </p:txBody>
      </p:sp>
      <p:sp>
        <p:nvSpPr>
          <p:cNvPr id="16" name="Arrow: Left-Right 15">
            <a:extLst>
              <a:ext uri="{FF2B5EF4-FFF2-40B4-BE49-F238E27FC236}">
                <a16:creationId xmlns:a16="http://schemas.microsoft.com/office/drawing/2014/main" id="{BCFBCDAA-E7A4-597F-8EDD-47A402B39361}"/>
              </a:ext>
            </a:extLst>
          </p:cNvPr>
          <p:cNvSpPr/>
          <p:nvPr/>
        </p:nvSpPr>
        <p:spPr>
          <a:xfrm>
            <a:off x="8886271" y="4683739"/>
            <a:ext cx="645004" cy="340082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5B7316-3C43-B4B6-75A9-7E5EA0FAB52F}"/>
              </a:ext>
            </a:extLst>
          </p:cNvPr>
          <p:cNvSpPr txBox="1"/>
          <p:nvPr/>
        </p:nvSpPr>
        <p:spPr>
          <a:xfrm>
            <a:off x="9621416" y="6203759"/>
            <a:ext cx="25811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b="1" dirty="0"/>
              <a:t>Poly. norm vector space</a:t>
            </a:r>
            <a:endParaRPr kumimoji="1" lang="ja-JP" altLang="en-US" sz="1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A63AA4-70E8-F12F-6650-A956FF05AF77}"/>
              </a:ext>
            </a:extLst>
          </p:cNvPr>
          <p:cNvSpPr txBox="1"/>
          <p:nvPr/>
        </p:nvSpPr>
        <p:spPr>
          <a:xfrm>
            <a:off x="6931256" y="6188254"/>
            <a:ext cx="2690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b="1" dirty="0"/>
              <a:t>Hilbert simplex geometry</a:t>
            </a:r>
            <a:endParaRPr kumimoji="1" lang="ja-JP" altLang="en-US" sz="1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56D93A-2B16-CF6C-75D8-6C52737A1E9A}"/>
              </a:ext>
            </a:extLst>
          </p:cNvPr>
          <p:cNvSpPr txBox="1"/>
          <p:nvPr/>
        </p:nvSpPr>
        <p:spPr>
          <a:xfrm>
            <a:off x="10211291" y="992133"/>
            <a:ext cx="1534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Fast to compute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2391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67262" y="-91996"/>
            <a:ext cx="11397252" cy="1325563"/>
          </a:xfrm>
        </p:spPr>
        <p:txBody>
          <a:bodyPr/>
          <a:lstStyle/>
          <a:p>
            <a:r>
              <a:rPr lang="en-US" b="1" dirty="0" err="1">
                <a:solidFill>
                  <a:schemeClr val="accent1"/>
                </a:solidFill>
              </a:rPr>
              <a:t>Birkhoff</a:t>
            </a:r>
            <a:r>
              <a:rPr lang="en-US" b="1" dirty="0">
                <a:solidFill>
                  <a:schemeClr val="accent1"/>
                </a:solidFill>
              </a:rPr>
              <a:t>: Hilbert projective distance  in a cone</a:t>
            </a:r>
            <a:endParaRPr lang="fr-FR" b="1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092" y="1188465"/>
            <a:ext cx="4938308" cy="6001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7493" y="1197047"/>
            <a:ext cx="4130481" cy="40131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92483" y="1813754"/>
            <a:ext cx="4785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Cone defines a </a:t>
            </a:r>
            <a:r>
              <a:rPr lang="en-US" sz="2400" b="1" dirty="0">
                <a:solidFill>
                  <a:srgbClr val="FF0000"/>
                </a:solidFill>
              </a:rPr>
              <a:t>partial ordering</a:t>
            </a:r>
            <a:r>
              <a:rPr lang="en-US" sz="2400" dirty="0"/>
              <a:t>:</a:t>
            </a:r>
            <a:endParaRPr lang="fr-FR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0042" y="2246228"/>
            <a:ext cx="3136716" cy="4701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6166" y="2749943"/>
            <a:ext cx="3728374" cy="11401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35240" y="3050157"/>
            <a:ext cx="2852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FF0000"/>
                </a:solidFill>
              </a:rPr>
              <a:t>Birkhoff</a:t>
            </a:r>
            <a:r>
              <a:rPr lang="en-US" sz="2400" b="1" dirty="0">
                <a:solidFill>
                  <a:srgbClr val="FF0000"/>
                </a:solidFill>
              </a:rPr>
              <a:t> distance:</a:t>
            </a:r>
            <a:endParaRPr lang="fr-FR" sz="24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92483" y="1197047"/>
            <a:ext cx="907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Cone:</a:t>
            </a:r>
            <a:endParaRPr lang="fr-FR" sz="240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1999" y="3784976"/>
            <a:ext cx="4040372" cy="48974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1999" y="4476420"/>
            <a:ext cx="4105796" cy="48723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549385" y="3813053"/>
            <a:ext cx="977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where</a:t>
            </a:r>
            <a:endParaRPr lang="fr-FR" sz="240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82789" y="5048302"/>
            <a:ext cx="6181725" cy="90487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080057" y="5337232"/>
            <a:ext cx="4423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Birkhoff</a:t>
            </a:r>
            <a:r>
              <a:rPr lang="en-US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 projective distance</a:t>
            </a:r>
            <a:r>
              <a:rPr lang="en-US" sz="2400" dirty="0">
                <a:highlight>
                  <a:srgbClr val="FFFF00"/>
                </a:highlight>
              </a:rPr>
              <a:t>:</a:t>
            </a:r>
            <a:endParaRPr lang="fr-FR" sz="2400" dirty="0">
              <a:highlight>
                <a:srgbClr val="FFFF00"/>
              </a:highlight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26704" y="6027207"/>
            <a:ext cx="4484131" cy="60576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7785" y="6134961"/>
            <a:ext cx="7399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which becomes the </a:t>
            </a:r>
            <a:r>
              <a:rPr lang="en-US" sz="2400" b="1" dirty="0">
                <a:solidFill>
                  <a:srgbClr val="FF0000"/>
                </a:solidFill>
              </a:rPr>
              <a:t>Hilbert metric distance </a:t>
            </a:r>
            <a:r>
              <a:rPr lang="en-US" sz="2400" dirty="0"/>
              <a:t>on </a:t>
            </a:r>
            <a:r>
              <a:rPr lang="el-GR" sz="2400" dirty="0"/>
              <a:t>Ω</a:t>
            </a:r>
            <a:r>
              <a:rPr lang="en-US" sz="2400" dirty="0"/>
              <a:t>: 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5948796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" y="-231776"/>
            <a:ext cx="1199769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New fast distances between multivariate </a:t>
            </a:r>
            <a:r>
              <a:rPr lang="en-US" b="1" dirty="0" err="1">
                <a:solidFill>
                  <a:schemeClr val="accent1"/>
                </a:solidFill>
              </a:rPr>
              <a:t>normals</a:t>
            </a:r>
            <a:endParaRPr lang="fr-FR" dirty="0"/>
          </a:p>
        </p:txBody>
      </p:sp>
      <p:pic>
        <p:nvPicPr>
          <p:cNvPr id="2050" name="Picture 2" descr="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930" y="2582140"/>
            <a:ext cx="12094722" cy="4319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266" y="1722504"/>
            <a:ext cx="5402119" cy="13744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228" y="1884895"/>
            <a:ext cx="5476875" cy="3524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35490" y="6355080"/>
            <a:ext cx="20362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SPD(d+1) cone</a:t>
            </a:r>
            <a:endParaRPr lang="fr-FR" sz="2400" b="1"/>
          </a:p>
        </p:txBody>
      </p:sp>
      <p:sp>
        <p:nvSpPr>
          <p:cNvPr id="8" name="TextBox 7"/>
          <p:cNvSpPr txBox="1"/>
          <p:nvPr/>
        </p:nvSpPr>
        <p:spPr>
          <a:xfrm>
            <a:off x="529590" y="2701290"/>
            <a:ext cx="2905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Gaussian(d) manifold</a:t>
            </a:r>
            <a:endParaRPr lang="fr-FR" sz="24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5FD628-87BF-4C8E-451A-325BC9CEC138}"/>
              </a:ext>
            </a:extLst>
          </p:cNvPr>
          <p:cNvSpPr txBox="1"/>
          <p:nvPr/>
        </p:nvSpPr>
        <p:spPr>
          <a:xfrm>
            <a:off x="8666018" y="5790605"/>
            <a:ext cx="3121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dirty="0">
                <a:solidFill>
                  <a:srgbClr val="FF0000"/>
                </a:solidFill>
              </a:rPr>
              <a:t>Hilbert geometry</a:t>
            </a:r>
            <a:endParaRPr kumimoji="1" lang="ja-JP" alt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14EB7E-790D-5138-A449-E0CF3688CB8A}"/>
              </a:ext>
            </a:extLst>
          </p:cNvPr>
          <p:cNvSpPr txBox="1"/>
          <p:nvPr/>
        </p:nvSpPr>
        <p:spPr>
          <a:xfrm>
            <a:off x="114300" y="1131912"/>
            <a:ext cx="11865492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/>
              <a:t>Use Calvo &amp; </a:t>
            </a:r>
            <a:r>
              <a:rPr lang="en-US" altLang="ja-JP" sz="2800" dirty="0" err="1"/>
              <a:t>Oller’s</a:t>
            </a:r>
            <a:r>
              <a:rPr lang="en-US" altLang="ja-JP" sz="2800" dirty="0"/>
              <a:t> </a:t>
            </a:r>
            <a:r>
              <a:rPr lang="en-US" altLang="ja-JP" sz="2800" dirty="0" err="1"/>
              <a:t>diffeometric</a:t>
            </a:r>
            <a:r>
              <a:rPr lang="en-US" altLang="ja-JP" sz="2800" dirty="0"/>
              <a:t>/isometric cone embeddings f(</a:t>
            </a:r>
            <a:r>
              <a:rPr lang="el-GR" altLang="ja-JP" sz="2800" dirty="0"/>
              <a:t>μ</a:t>
            </a:r>
            <a:r>
              <a:rPr lang="en-US" altLang="ja-JP" sz="2800" dirty="0"/>
              <a:t>,</a:t>
            </a:r>
            <a:r>
              <a:rPr lang="el-GR" altLang="ja-JP" sz="2800" dirty="0"/>
              <a:t>Σ</a:t>
            </a:r>
            <a:r>
              <a:rPr lang="en-US" altLang="ja-JP" sz="28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ja-JP" sz="1800" dirty="0"/>
          </a:p>
        </p:txBody>
      </p:sp>
    </p:spTree>
    <p:extLst>
      <p:ext uri="{BB962C8B-B14F-4D97-AF65-F5344CB8AC3E}">
        <p14:creationId xmlns:p14="http://schemas.microsoft.com/office/powerpoint/2010/main" val="19298827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" y="-12382"/>
            <a:ext cx="1202055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New fast distance between multivariate </a:t>
            </a:r>
            <a:r>
              <a:rPr lang="en-US" b="1" dirty="0" err="1">
                <a:solidFill>
                  <a:schemeClr val="accent1"/>
                </a:solidFill>
              </a:rPr>
              <a:t>normals</a:t>
            </a:r>
            <a:endParaRPr lang="fr-FR" b="1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2890" y="1153478"/>
            <a:ext cx="11338360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Calvo &amp; </a:t>
            </a:r>
            <a:r>
              <a:rPr lang="en-US" sz="2800" dirty="0" err="1"/>
              <a:t>Oller</a:t>
            </a:r>
            <a:r>
              <a:rPr lang="en-US" sz="2800" dirty="0"/>
              <a:t> isometric cone embedding f(</a:t>
            </a:r>
            <a:r>
              <a:rPr lang="el-GR" sz="2800" dirty="0"/>
              <a:t>μ</a:t>
            </a:r>
            <a:r>
              <a:rPr lang="en-US" sz="2800" dirty="0"/>
              <a:t>,</a:t>
            </a:r>
            <a:r>
              <a:rPr lang="el-GR" sz="2800" dirty="0"/>
              <a:t>Σ</a:t>
            </a:r>
            <a:r>
              <a:rPr lang="en-US" sz="28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 SPD cone, </a:t>
            </a:r>
            <a:r>
              <a:rPr lang="en-US" sz="2800" b="1" dirty="0">
                <a:solidFill>
                  <a:srgbClr val="FF0000"/>
                </a:solidFill>
              </a:rPr>
              <a:t>Hilbert projective metric distance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0000"/>
                </a:solidFill>
              </a:rPr>
              <a:t>Pullback</a:t>
            </a:r>
            <a:r>
              <a:rPr lang="en-US" sz="2800" dirty="0"/>
              <a:t> the geodesics and distance into the Gaussian manifold</a:t>
            </a:r>
            <a:endParaRPr lang="fr-FR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0083" y="1659228"/>
            <a:ext cx="3756513" cy="7499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2" y="3067013"/>
            <a:ext cx="5402119" cy="13744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7180" y="4441465"/>
            <a:ext cx="7019925" cy="990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66610" y="3154075"/>
            <a:ext cx="33520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Projective metric on SPD</a:t>
            </a:r>
          </a:p>
          <a:p>
            <a:endParaRPr lang="en-US" sz="2400"/>
          </a:p>
          <a:p>
            <a:r>
              <a:rPr lang="en-US" sz="2400"/>
              <a:t>But proper metric on f(N)</a:t>
            </a:r>
            <a:endParaRPr lang="fr-FR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0383" y="5325273"/>
            <a:ext cx="5457825" cy="5048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6660" y="3584967"/>
            <a:ext cx="4023360" cy="29828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54742" y="6367657"/>
            <a:ext cx="5476875" cy="3524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D47386-9C9F-FB41-0085-B0489421A823}"/>
              </a:ext>
            </a:extLst>
          </p:cNvPr>
          <p:cNvSpPr txBox="1"/>
          <p:nvPr/>
        </p:nvSpPr>
        <p:spPr>
          <a:xfrm>
            <a:off x="257349" y="4713373"/>
            <a:ext cx="613583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</a:rPr>
              <a:t>LERP </a:t>
            </a:r>
            <a:r>
              <a:rPr lang="en-US" altLang="ja-JP" sz="2800" b="1" dirty="0" err="1">
                <a:solidFill>
                  <a:srgbClr val="FF0000"/>
                </a:solidFill>
              </a:rPr>
              <a:t>pregeodesics</a:t>
            </a:r>
            <a:endParaRPr lang="en-US" altLang="ja-JP" sz="2800" b="1" dirty="0">
              <a:solidFill>
                <a:srgbClr val="FF0000"/>
              </a:solidFill>
            </a:endParaRPr>
          </a:p>
          <a:p>
            <a:r>
              <a:rPr lang="en-US" altLang="ja-JP" sz="2800" b="1" dirty="0">
                <a:solidFill>
                  <a:srgbClr val="FF0000"/>
                </a:solidFill>
              </a:rPr>
              <a:t>Straight line edge!</a:t>
            </a:r>
            <a:endParaRPr lang="ja-JP" altLang="en-US" sz="2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ADD04C-5D45-25FD-B853-92F5CDA314CA}"/>
              </a:ext>
            </a:extLst>
          </p:cNvPr>
          <p:cNvSpPr/>
          <p:nvPr/>
        </p:nvSpPr>
        <p:spPr>
          <a:xfrm>
            <a:off x="3869706" y="4506935"/>
            <a:ext cx="7509494" cy="925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57799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113665"/>
            <a:ext cx="12031980" cy="1325563"/>
          </a:xfrm>
        </p:spPr>
        <p:txBody>
          <a:bodyPr/>
          <a:lstStyle/>
          <a:p>
            <a:r>
              <a:rPr lang="en-US" b="1">
                <a:solidFill>
                  <a:schemeClr val="accent1"/>
                </a:solidFill>
              </a:rPr>
              <a:t>Pullback Hilbert distance/geodesics between MVNs</a:t>
            </a:r>
            <a:endParaRPr lang="fr-FR" b="1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1460" y="1456023"/>
            <a:ext cx="117984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Only require to calculate 2 </a:t>
            </a:r>
            <a:r>
              <a:rPr lang="en-US" sz="2800" b="1" dirty="0">
                <a:solidFill>
                  <a:srgbClr val="FF0000"/>
                </a:solidFill>
              </a:rPr>
              <a:t>extreme eigenvalues</a:t>
            </a:r>
            <a:r>
              <a:rPr lang="en-US" sz="2800" dirty="0"/>
              <a:t> </a:t>
            </a:r>
            <a:r>
              <a:rPr lang="en-US" sz="2400" dirty="0"/>
              <a:t>(power method iteration)</a:t>
            </a:r>
            <a:endParaRPr lang="fr-FR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1" y="2701759"/>
            <a:ext cx="7731509" cy="36678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22" y="1962448"/>
            <a:ext cx="1990725" cy="7048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8103" y="2081633"/>
            <a:ext cx="1971675" cy="5429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6974" y="2229148"/>
            <a:ext cx="5476875" cy="4381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3B3B20-C12B-4B47-99E1-E5D5CB79A3FF}"/>
              </a:ext>
            </a:extLst>
          </p:cNvPr>
          <p:cNvSpPr txBox="1"/>
          <p:nvPr/>
        </p:nvSpPr>
        <p:spPr>
          <a:xfrm>
            <a:off x="7800834" y="3288011"/>
            <a:ext cx="4357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Hilbert-Fisher-Rao distance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4199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orful spirals on a white background&#10;&#10;AI-generated content may be incorrect.">
            <a:extLst>
              <a:ext uri="{FF2B5EF4-FFF2-40B4-BE49-F238E27FC236}">
                <a16:creationId xmlns:a16="http://schemas.microsoft.com/office/drawing/2014/main" id="{AAE8F351-475E-3768-618D-9DDE90D40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C04361-02E1-7910-8BD7-1314FF28F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818" y="-105929"/>
            <a:ext cx="11252200" cy="1325563"/>
          </a:xfrm>
        </p:spPr>
        <p:txBody>
          <a:bodyPr>
            <a:normAutofit/>
          </a:bodyPr>
          <a:lstStyle/>
          <a:p>
            <a:r>
              <a:rPr kumimoji="1" lang="en-US" altLang="ja-JP" sz="3600" b="1" dirty="0">
                <a:solidFill>
                  <a:schemeClr val="accent5"/>
                </a:solidFill>
              </a:rPr>
              <a:t>Comparisons </a:t>
            </a:r>
            <a:r>
              <a:rPr kumimoji="1" lang="en-US" altLang="ja-JP" sz="3600" b="1" dirty="0"/>
              <a:t>Fisher-Rao</a:t>
            </a:r>
            <a:r>
              <a:rPr kumimoji="1" lang="en-US" altLang="ja-JP" sz="3600" b="1" dirty="0">
                <a:solidFill>
                  <a:schemeClr val="accent5"/>
                </a:solidFill>
              </a:rPr>
              <a:t> vs </a:t>
            </a:r>
            <a:r>
              <a:rPr lang="en-US" altLang="ja-JP" sz="3600" b="1" dirty="0">
                <a:solidFill>
                  <a:schemeClr val="accent4"/>
                </a:solidFill>
              </a:rPr>
              <a:t>Fisher-Rao-</a:t>
            </a:r>
            <a:r>
              <a:rPr kumimoji="1" lang="en-US" altLang="ja-JP" sz="3600" b="1" dirty="0">
                <a:solidFill>
                  <a:schemeClr val="accent4"/>
                </a:solidFill>
              </a:rPr>
              <a:t>Hilbert</a:t>
            </a:r>
            <a:r>
              <a:rPr kumimoji="1" lang="en-US" altLang="ja-JP" sz="3600" b="1" dirty="0">
                <a:solidFill>
                  <a:schemeClr val="accent5"/>
                </a:solidFill>
              </a:rPr>
              <a:t> geodesics</a:t>
            </a:r>
            <a:endParaRPr kumimoji="1" lang="ja-JP" altLang="en-US" sz="3600" b="1" dirty="0">
              <a:solidFill>
                <a:schemeClr val="accent5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A358BC-D1C8-3D69-85A5-117B3A630C89}"/>
              </a:ext>
            </a:extLst>
          </p:cNvPr>
          <p:cNvSpPr txBox="1"/>
          <p:nvPr/>
        </p:nvSpPr>
        <p:spPr>
          <a:xfrm>
            <a:off x="350982" y="5652655"/>
            <a:ext cx="75648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Boundary conditions</a:t>
            </a:r>
          </a:p>
          <a:p>
            <a:r>
              <a:rPr kumimoji="1" lang="en-US" altLang="ja-JP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Fast Fisher-Rao-Hilbert distance </a:t>
            </a:r>
            <a:r>
              <a:rPr kumimoji="1" lang="en-US" altLang="ja-JP" dirty="0"/>
              <a:t>(extreme SPD matrix eigenvalues)</a:t>
            </a:r>
          </a:p>
          <a:p>
            <a:r>
              <a:rPr lang="en-US" altLang="ja-JP" dirty="0"/>
              <a:t>Slow guaranteed </a:t>
            </a:r>
            <a:r>
              <a:rPr lang="en-US" altLang="ja-JP" b="1" dirty="0"/>
              <a:t>Fisher-Rao distance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2140688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06770-FF88-369C-1BAF-3EC786360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882" y="604116"/>
            <a:ext cx="10550236" cy="5474566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sz="7200" b="1" dirty="0">
                <a:solidFill>
                  <a:schemeClr val="accent5"/>
                </a:solidFill>
              </a:rPr>
              <a:t>Bregman manifolds:</a:t>
            </a:r>
            <a:br>
              <a:rPr kumimoji="1" lang="en-US" altLang="ja-JP" sz="7200" b="1" dirty="0">
                <a:solidFill>
                  <a:schemeClr val="accent5"/>
                </a:solidFill>
              </a:rPr>
            </a:br>
            <a:r>
              <a:rPr kumimoji="1" lang="en-US" altLang="ja-JP" sz="6000" b="1" dirty="0">
                <a:solidFill>
                  <a:schemeClr val="accent5"/>
                </a:solidFill>
              </a:rPr>
              <a:t>Geometry of convex conjugates</a:t>
            </a:r>
            <a:br>
              <a:rPr kumimoji="1" lang="en-US" altLang="ja-JP" sz="7200" b="1" dirty="0">
                <a:solidFill>
                  <a:schemeClr val="accent5"/>
                </a:solidFill>
              </a:rPr>
            </a:br>
            <a:br>
              <a:rPr kumimoji="1" lang="en-US" altLang="ja-JP" sz="7200" b="1" dirty="0">
                <a:solidFill>
                  <a:schemeClr val="accent5"/>
                </a:solidFill>
              </a:rPr>
            </a:br>
            <a:r>
              <a:rPr lang="en-US" altLang="ja-JP" sz="6000" b="1" dirty="0">
                <a:solidFill>
                  <a:schemeClr val="accent5"/>
                </a:solidFill>
              </a:rPr>
              <a:t>D</a:t>
            </a:r>
            <a:r>
              <a:rPr kumimoji="1" lang="en-US" altLang="ja-JP" sz="6000" b="1" dirty="0">
                <a:solidFill>
                  <a:schemeClr val="accent5"/>
                </a:solidFill>
              </a:rPr>
              <a:t>ual Hessian geometry</a:t>
            </a:r>
            <a:endParaRPr kumimoji="1" lang="ja-JP" altLang="en-US" sz="7200" b="1" dirty="0">
              <a:solidFill>
                <a:schemeClr val="accent5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ADE204-8EA9-D719-2C75-09465E65C0F4}"/>
              </a:ext>
            </a:extLst>
          </p:cNvPr>
          <p:cNvSpPr txBox="1"/>
          <p:nvPr/>
        </p:nvSpPr>
        <p:spPr>
          <a:xfrm>
            <a:off x="5106554" y="6162387"/>
            <a:ext cx="69653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chemeClr val="accent6"/>
                </a:solidFill>
              </a:rPr>
              <a:t>[Koszul’64, Shima’70’s, Amari&amp;Nagaoka’80’s]</a:t>
            </a:r>
          </a:p>
        </p:txBody>
      </p:sp>
    </p:spTree>
    <p:extLst>
      <p:ext uri="{BB962C8B-B14F-4D97-AF65-F5344CB8AC3E}">
        <p14:creationId xmlns:p14="http://schemas.microsoft.com/office/powerpoint/2010/main" val="10684703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C533-501A-9600-BFF8-F496B17E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03" y="-109728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  (1960’s)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116CE-2C12-B07B-75D7-1EA567529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103" y="942090"/>
            <a:ext cx="9807405" cy="2673414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Let F: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⊆</a:t>
            </a:r>
            <a:r>
              <a:rPr lang="en-US" altLang="ja-JP" b="0" i="0" dirty="0" err="1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r>
              <a:rPr kumimoji="1" lang="en-US" altLang="ja-JP" baseline="30000" dirty="0" err="1"/>
              <a:t>m</a:t>
            </a:r>
            <a:r>
              <a:rPr lang="ja-JP" altLang="en-US" b="0" i="0" dirty="0">
                <a:solidFill>
                  <a:srgbClr val="404040"/>
                </a:solidFill>
                <a:effectLst/>
                <a:latin typeface="-apple-system"/>
              </a:rPr>
              <a:t>→</a:t>
            </a: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 </a:t>
            </a:r>
            <a:r>
              <a:rPr kumimoji="1" lang="en-US" altLang="ja-JP" dirty="0"/>
              <a:t> be a strictly convex and smooth </a:t>
            </a:r>
          </a:p>
          <a:p>
            <a:pPr marL="0" indent="0">
              <a:buNone/>
            </a:pPr>
            <a:r>
              <a:rPr kumimoji="1" lang="en-US" altLang="ja-JP" dirty="0"/>
              <a:t>real-valued function on a Hilbert space &lt;.,.&gt;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Bregman</a:t>
            </a:r>
            <a:r>
              <a:rPr lang="ja-JP" altLang="en-US" b="1" dirty="0">
                <a:solidFill>
                  <a:srgbClr val="FF0000"/>
                </a:solidFill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divergence </a:t>
            </a:r>
            <a:r>
              <a:rPr lang="en-US" altLang="ja-JP" dirty="0"/>
              <a:t>B</a:t>
            </a:r>
            <a:r>
              <a:rPr lang="en-US" altLang="ja-JP" baseline="-25000" dirty="0"/>
              <a:t>F</a:t>
            </a:r>
            <a:r>
              <a:rPr lang="en-US" altLang="ja-JP" dirty="0"/>
              <a:t>: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ja-JP" altLang="en-US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US" altLang="ja-JP" dirty="0"/>
              <a:t>x Int(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)</a:t>
            </a:r>
            <a:r>
              <a:rPr lang="ja-JP" altLang="en-US" b="0" i="0" dirty="0">
                <a:solidFill>
                  <a:srgbClr val="404040"/>
                </a:solidFill>
                <a:effectLst/>
                <a:latin typeface="-apple-system"/>
              </a:rPr>
              <a:t> →</a:t>
            </a: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altLang="ja-JP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DC63B9-C6BC-41A5-66FA-FF3319A56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145" y="159916"/>
            <a:ext cx="2012155" cy="19470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0DECEF-9A9F-8C57-2B4C-6244D826D406}"/>
              </a:ext>
            </a:extLst>
          </p:cNvPr>
          <p:cNvSpPr txBox="1"/>
          <p:nvPr/>
        </p:nvSpPr>
        <p:spPr>
          <a:xfrm>
            <a:off x="60960" y="5650293"/>
            <a:ext cx="121310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dirty="0"/>
              <a:t>Unify </a:t>
            </a:r>
            <a:r>
              <a:rPr lang="en-US" altLang="ja-JP" sz="2400" i="1" dirty="0"/>
              <a:t>squared Euclidean divergence </a:t>
            </a:r>
            <a:r>
              <a:rPr lang="en-US" altLang="ja-JP" sz="2400" dirty="0"/>
              <a:t>with </a:t>
            </a:r>
            <a:r>
              <a:rPr lang="en-US" altLang="ja-JP" sz="2400" i="1" dirty="0" err="1"/>
              <a:t>Kullback-Leibler</a:t>
            </a:r>
            <a:r>
              <a:rPr lang="en-US" altLang="ja-JP" sz="2400" i="1" dirty="0"/>
              <a:t> divergence </a:t>
            </a:r>
            <a:r>
              <a:rPr lang="en-US" altLang="ja-JP" sz="2400" dirty="0"/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/>
              <a:t>)=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r>
              <a:rPr lang="en-US" altLang="ja-JP" sz="2400" i="0" baseline="-25000" dirty="0" err="1">
                <a:solidFill>
                  <a:srgbClr val="202124"/>
                </a:solidFill>
                <a:effectLst/>
                <a:latin typeface="Google Sans"/>
              </a:rPr>
              <a:t>i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log(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/>
              <a:t>  and </a:t>
            </a:r>
            <a:r>
              <a:rPr lang="en-US" altLang="ja-JP" sz="2400" i="1" dirty="0" err="1"/>
              <a:t>Itakura</a:t>
            </a:r>
            <a:r>
              <a:rPr lang="en-US" altLang="ja-JP" sz="2400" i="1" dirty="0"/>
              <a:t>-Saito divergence </a:t>
            </a:r>
            <a:r>
              <a:rPr lang="en-US" altLang="ja-JP" sz="2400" dirty="0"/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/>
              <a:t>)=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r>
              <a:rPr lang="en-US" altLang="ja-JP" sz="2400" i="0" baseline="-25000" dirty="0" err="1">
                <a:solidFill>
                  <a:srgbClr val="202124"/>
                </a:solidFill>
                <a:effectLst/>
                <a:latin typeface="Google Sans"/>
              </a:rPr>
              <a:t>i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-log(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i="0" dirty="0">
                <a:effectLst/>
              </a:rPr>
              <a:t>The L22, KLD and ISD belong to a </a:t>
            </a:r>
            <a:r>
              <a:rPr lang="en-US" altLang="ja-JP" sz="2400" i="1" dirty="0">
                <a:effectLst/>
              </a:rPr>
              <a:t>single family </a:t>
            </a:r>
            <a:r>
              <a:rPr lang="en-US" altLang="ja-JP" sz="2400" i="0" dirty="0">
                <a:effectLst/>
              </a:rPr>
              <a:t>of 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β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-divergences</a:t>
            </a:r>
            <a:r>
              <a:rPr lang="en-US" altLang="ja-JP" sz="2400" i="0" dirty="0">
                <a:effectLst/>
              </a:rPr>
              <a:t>, learn </a:t>
            </a:r>
            <a:r>
              <a:rPr lang="el-GR" altLang="ja-JP" sz="2400" i="0" dirty="0">
                <a:effectLst/>
              </a:rPr>
              <a:t>β</a:t>
            </a:r>
            <a:r>
              <a:rPr lang="en-US" altLang="ja-JP" sz="24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7156F4-E277-584B-070D-46BABF523105}"/>
              </a:ext>
            </a:extLst>
          </p:cNvPr>
          <p:cNvSpPr txBox="1"/>
          <p:nvPr/>
        </p:nvSpPr>
        <p:spPr>
          <a:xfrm>
            <a:off x="9550762" y="2123935"/>
            <a:ext cx="22084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M. Bregman</a:t>
            </a:r>
          </a:p>
          <a:p>
            <a:pPr algn="ctr"/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</a:p>
          <a:p>
            <a:pPr algn="ctr"/>
            <a:r>
              <a:rPr kumimoji="1" lang="da-DK" altLang="ja-JP" dirty="0">
                <a:solidFill>
                  <a:srgbClr val="202122"/>
                </a:solidFill>
                <a:latin typeface="Arial" panose="020B0604020202020204" pitchFamily="34" charset="0"/>
              </a:rPr>
              <a:t>Photo: courtesy of </a:t>
            </a:r>
          </a:p>
          <a:p>
            <a:pPr algn="ctr"/>
            <a:r>
              <a:rPr lang="en-US" altLang="ja-JP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Alexander </a:t>
            </a:r>
            <a:r>
              <a:rPr lang="en-US" altLang="ja-JP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Fradkov</a:t>
            </a:r>
            <a:endParaRPr kumimoji="1" lang="en-US" altLang="ja-JP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B1DCE-9A06-97A7-E52B-E2469FECD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64A5BA-D389-78A5-22CB-4D8F74FA5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8622" y="2479357"/>
            <a:ext cx="5971072" cy="32092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C3F4BC-6D41-AA03-F347-A4E71E36FA88}"/>
              </a:ext>
            </a:extLst>
          </p:cNvPr>
          <p:cNvSpPr txBox="1"/>
          <p:nvPr/>
        </p:nvSpPr>
        <p:spPr>
          <a:xfrm>
            <a:off x="1262522" y="2683784"/>
            <a:ext cx="68998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)=F(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)-&lt;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-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2 ,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∇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endParaRPr lang="ja-JP" altLang="en-US" sz="2800" dirty="0"/>
          </a:p>
        </p:txBody>
      </p:sp>
      <p:pic>
        <p:nvPicPr>
          <p:cNvPr id="1028" name="Picture 4" descr="Telecom Stock Illustrations – 19,397 Telecom Stock Illustrations, Vectors &amp;  Clipart - Dreamstime">
            <a:extLst>
              <a:ext uri="{FF2B5EF4-FFF2-40B4-BE49-F238E27FC236}">
                <a16:creationId xmlns:a16="http://schemas.microsoft.com/office/drawing/2014/main" id="{1774FDE2-D16E-BC7F-72E3-76F55D8AC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0200" y="3905421"/>
            <a:ext cx="1724050" cy="172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eadphone svg, png, jpg, eps, pdf, clipart, vector - Etsy 日本">
            <a:extLst>
              <a:ext uri="{FF2B5EF4-FFF2-40B4-BE49-F238E27FC236}">
                <a16:creationId xmlns:a16="http://schemas.microsoft.com/office/drawing/2014/main" id="{98386521-7009-2779-A1A8-474CAA712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6793" y="3981862"/>
            <a:ext cx="1885819" cy="1514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Math, Graph, Geometry. Royalty-Free Vector Graphic - Pixabay">
            <a:extLst>
              <a:ext uri="{FF2B5EF4-FFF2-40B4-BE49-F238E27FC236}">
                <a16:creationId xmlns:a16="http://schemas.microsoft.com/office/drawing/2014/main" id="{B0E014C4-D738-0346-680E-427D39F49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1007" y="3983487"/>
            <a:ext cx="1540971" cy="1567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6C6DB14-CEE2-3BD7-62F1-33A606672F26}"/>
              </a:ext>
            </a:extLst>
          </p:cNvPr>
          <p:cNvSpPr txBox="1"/>
          <p:nvPr/>
        </p:nvSpPr>
        <p:spPr>
          <a:xfrm>
            <a:off x="5480362" y="3636236"/>
            <a:ext cx="71711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dirty="0"/>
              <a:t>Popular in geometry, information theory, signal/sound processing! </a:t>
            </a:r>
            <a:endParaRPr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181627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16F0-2778-4441-6BD8-62A40412E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24" y="-121001"/>
            <a:ext cx="11478768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divergences in machine learning…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97699-D194-8C4F-F939-94EEF538E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24" y="1026761"/>
            <a:ext cx="11585448" cy="5513230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densities: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                    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[p(x):q(x)]=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</a:t>
            </a:r>
            <a:endParaRPr lang="en-US" altLang="ja-JP" b="1" dirty="0"/>
          </a:p>
          <a:p>
            <a:pPr marL="0" indent="0">
              <a:buNone/>
            </a:pPr>
            <a:r>
              <a:rPr lang="en-US" altLang="ja-JP" dirty="0"/>
              <a:t>                    difficult to calculate in closed form because of the integral 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∫ 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…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But the </a:t>
            </a:r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 of an </a:t>
            </a:r>
            <a:r>
              <a:rPr kumimoji="1" lang="en-US" altLang="ja-JP" b="1" dirty="0">
                <a:solidFill>
                  <a:srgbClr val="FF0000"/>
                </a:solidFill>
              </a:rPr>
              <a:t>exponential family </a:t>
            </a:r>
            <a:r>
              <a:rPr kumimoji="1" lang="en-US" altLang="ja-JP" dirty="0"/>
              <a:t>like Gaussian, Poisson, Dirichlet, Gamma/Beta, Wishart                             </a:t>
            </a:r>
          </a:p>
          <a:p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   amount to a </a:t>
            </a:r>
            <a:r>
              <a:rPr lang="en-US" altLang="ja-JP" b="1" dirty="0">
                <a:solidFill>
                  <a:schemeClr val="accent4"/>
                </a:solidFill>
              </a:rPr>
              <a:t> </a:t>
            </a:r>
            <a:r>
              <a:rPr kumimoji="1" lang="en-US" altLang="ja-JP" b="1" dirty="0">
                <a:solidFill>
                  <a:srgbClr val="FF0000"/>
                </a:solidFill>
              </a:rPr>
              <a:t>reverse Bregman divergence</a:t>
            </a:r>
            <a:r>
              <a:rPr kumimoji="1" lang="en-US" altLang="ja-JP" dirty="0">
                <a:solidFill>
                  <a:srgbClr val="FF0000"/>
                </a:solidFill>
              </a:rPr>
              <a:t> </a:t>
            </a:r>
            <a:r>
              <a:rPr lang="en-US" altLang="ja-JP" b="1" dirty="0" err="1">
                <a:solidFill>
                  <a:schemeClr val="accent4"/>
                </a:solidFill>
              </a:rPr>
              <a:t>B</a:t>
            </a:r>
            <a:r>
              <a:rPr lang="en-US" altLang="ja-JP" b="1" baseline="-25000" dirty="0" err="1">
                <a:solidFill>
                  <a:schemeClr val="accent4"/>
                </a:solidFill>
              </a:rPr>
              <a:t>F</a:t>
            </a:r>
            <a:r>
              <a:rPr lang="en-US" altLang="ja-JP" b="1" baseline="30000" dirty="0" err="1">
                <a:solidFill>
                  <a:schemeClr val="accent4"/>
                </a:solidFill>
              </a:rPr>
              <a:t>rev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chemeClr val="accent4"/>
                </a:solidFill>
              </a:rPr>
              <a:t>):= B</a:t>
            </a:r>
            <a:r>
              <a:rPr lang="en-US" altLang="ja-JP" b="1" baseline="-25000" dirty="0">
                <a:solidFill>
                  <a:schemeClr val="accent4"/>
                </a:solidFill>
              </a:rPr>
              <a:t>F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2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b="1" dirty="0">
                <a:solidFill>
                  <a:schemeClr val="accent4"/>
                </a:solidFill>
              </a:rPr>
              <a:t>)</a:t>
            </a:r>
            <a:endParaRPr kumimoji="1" lang="en-US" altLang="ja-JP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 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]=</a:t>
            </a:r>
            <a:r>
              <a:rPr lang="en-US" altLang="ja-JP" sz="3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r>
              <a:rPr lang="en-US" altLang="ja-JP" sz="3000" b="1" baseline="-25000" dirty="0" err="1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b="1" baseline="30000" dirty="0" err="1">
                <a:solidFill>
                  <a:srgbClr val="FF0000"/>
                </a:solidFill>
                <a:highlight>
                  <a:srgbClr val="FFFF00"/>
                </a:highlight>
              </a:rPr>
              <a:t>rev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)= B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  </a:t>
            </a:r>
          </a:p>
          <a:p>
            <a:pPr marL="0" indent="0">
              <a:buNone/>
            </a:pPr>
            <a:r>
              <a:rPr lang="ja-JP" altLang="en-US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⇒ </a:t>
            </a:r>
            <a:r>
              <a:rPr lang="en-US" altLang="ja-JP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Easy calculations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                                              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en-US" altLang="ja-JP" dirty="0"/>
              <a:t>Notice </a:t>
            </a:r>
            <a:r>
              <a:rPr lang="en-US" altLang="ja-JP" dirty="0">
                <a:solidFill>
                  <a:schemeClr val="accent4"/>
                </a:solidFill>
              </a:rPr>
              <a:t>divergence between parameters </a:t>
            </a:r>
            <a:r>
              <a:rPr lang="en-US" altLang="ja-JP" dirty="0"/>
              <a:t>B</a:t>
            </a:r>
            <a:r>
              <a:rPr lang="en-US" altLang="ja-JP" baseline="-25000" dirty="0"/>
              <a:t>F</a:t>
            </a:r>
            <a:r>
              <a:rPr lang="en-US" altLang="ja-JP" dirty="0"/>
              <a:t> vs </a:t>
            </a:r>
            <a:r>
              <a:rPr lang="en-US" altLang="ja-JP" dirty="0">
                <a:solidFill>
                  <a:schemeClr val="accent4"/>
                </a:solidFill>
              </a:rPr>
              <a:t>divergence between functions </a:t>
            </a:r>
            <a:r>
              <a:rPr lang="en-US" altLang="ja-JP" dirty="0"/>
              <a:t>KL</a:t>
            </a:r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0446C-EBC4-F2A8-10EA-E4E4DB9BB191}"/>
              </a:ext>
            </a:extLst>
          </p:cNvPr>
          <p:cNvSpPr txBox="1"/>
          <p:nvPr/>
        </p:nvSpPr>
        <p:spPr>
          <a:xfrm>
            <a:off x="713232" y="6298478"/>
            <a:ext cx="114787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Azoury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 Katy S., and Manfred K. </a:t>
            </a:r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Warmuth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"Relative loss bounds for on-line density estimation with the exponential family of distributions." </a:t>
            </a:r>
            <a:r>
              <a:rPr lang="en-US" altLang="ja-JP" sz="1600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Machine learning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43 (2001)</a:t>
            </a:r>
            <a:endParaRPr lang="ja-JP" altLang="en-US" sz="1600" b="1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EE0AC-E0A4-2BFE-22A9-1C3148A08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625" y="3582013"/>
            <a:ext cx="4077590" cy="402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C0D232-2127-FC9A-CD63-1B960821DA87}"/>
              </a:ext>
            </a:extLst>
          </p:cNvPr>
          <p:cNvSpPr txBox="1"/>
          <p:nvPr/>
        </p:nvSpPr>
        <p:spPr>
          <a:xfrm>
            <a:off x="8238913" y="3598771"/>
            <a:ext cx="238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Source Sans Pro" panose="020B0503030403020204" pitchFamily="34" charset="0"/>
              </a:rPr>
              <a:t>p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(x|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) ∝ exp(&lt;x,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&gt;)</a:t>
            </a:r>
            <a:endParaRPr kumimoji="1" lang="ja-JP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0300-FE36-3C69-7461-220752D8E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C1D6EB-7408-A4A7-2892-5142590BF92E}"/>
              </a:ext>
            </a:extLst>
          </p:cNvPr>
          <p:cNvSpPr txBox="1"/>
          <p:nvPr/>
        </p:nvSpPr>
        <p:spPr>
          <a:xfrm>
            <a:off x="8813211" y="5115865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Bypass the</a:t>
            </a:r>
            <a:r>
              <a:rPr lang="ja-JP" altLang="en-US" sz="2400" i="0" dirty="0">
                <a:effectLst/>
                <a:latin typeface="Source Sans Pro" panose="020B0503030403020204" pitchFamily="34" charset="0"/>
              </a:rPr>
              <a:t> ∫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, </a:t>
            </a:r>
            <a:r>
              <a:rPr lang="ja-JP" altLang="en-US" sz="2000" b="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2000" b="0" i="0" dirty="0">
                <a:effectLst/>
                <a:latin typeface="Source Sans Pro" panose="020B0503030403020204" pitchFamily="34" charset="0"/>
              </a:rPr>
              <a:t>F easy!</a:t>
            </a:r>
            <a:endParaRPr kumimoji="1" lang="ja-JP" altLang="en-US" sz="2000" dirty="0"/>
          </a:p>
          <a:p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23652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9E32B-EB74-1906-BE67-729F443C9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153" y="0"/>
            <a:ext cx="12134626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5"/>
                </a:solidFill>
              </a:rPr>
              <a:t>G</a:t>
            </a:r>
            <a:r>
              <a:rPr kumimoji="1" lang="en-US" altLang="ja-JP" b="1" dirty="0">
                <a:solidFill>
                  <a:schemeClr val="accent5"/>
                </a:solidFill>
              </a:rPr>
              <a:t>eometric structures of statistical models &amp; uses?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268FE-48B2-E257-04D2-0B3CEA2DB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526" y="6396388"/>
            <a:ext cx="11532198" cy="905716"/>
          </a:xfrm>
        </p:spPr>
        <p:txBody>
          <a:bodyPr/>
          <a:lstStyle/>
          <a:p>
            <a:r>
              <a:rPr kumimoji="1" lang="en-US" altLang="ja-JP" dirty="0"/>
              <a:t>Model </a:t>
            </a:r>
            <a:r>
              <a:rPr lang="en-US" altLang="ja-JP" dirty="0"/>
              <a:t>i</a:t>
            </a:r>
            <a:r>
              <a:rPr kumimoji="1" lang="en-US" altLang="ja-JP" dirty="0"/>
              <a:t>dentifiability:</a:t>
            </a:r>
            <a:endParaRPr kumimoji="1"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AF4E24-D24B-9DBF-2C4A-3A4466058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9182" y="6404987"/>
            <a:ext cx="2014840" cy="4224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F75B33-1C80-84D4-2359-C59243201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3524" y="6406837"/>
            <a:ext cx="5142716" cy="389969"/>
          </a:xfrm>
          <a:prstGeom prst="rect">
            <a:avLst/>
          </a:prstGeom>
        </p:spPr>
      </p:pic>
      <p:pic>
        <p:nvPicPr>
          <p:cNvPr id="1026" name="Picture 2" descr="Information Geometry and Its Applications (Applied Mathematical Sciences,  194)">
            <a:extLst>
              <a:ext uri="{FF2B5EF4-FFF2-40B4-BE49-F238E27FC236}">
                <a16:creationId xmlns:a16="http://schemas.microsoft.com/office/drawing/2014/main" id="{9635AE22-3C30-9EB8-7072-A2909DA11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649" y="2088603"/>
            <a:ext cx="2224997" cy="3351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Geometry of Hessian Structures">
            <a:extLst>
              <a:ext uri="{FF2B5EF4-FFF2-40B4-BE49-F238E27FC236}">
                <a16:creationId xmlns:a16="http://schemas.microsoft.com/office/drawing/2014/main" id="{0D47F824-30A4-6749-35DA-271092296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632" y="2084724"/>
            <a:ext cx="2291670" cy="3399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lgebraic Geometry and Statistical Learning Theory (Cambridge Monographs on  Applied and Computational Mathematics, Series Number 25)">
            <a:extLst>
              <a:ext uri="{FF2B5EF4-FFF2-40B4-BE49-F238E27FC236}">
                <a16:creationId xmlns:a16="http://schemas.microsoft.com/office/drawing/2014/main" id="{74346263-CA79-1BEB-A45C-D10C4F154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477" y="2088603"/>
            <a:ext cx="2231979" cy="3351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C46B9D80-064A-D29B-ABF7-FC936AE08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1126" y="2108859"/>
            <a:ext cx="2348350" cy="3351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4CB131-D432-54F6-4885-BFC110010698}"/>
              </a:ext>
            </a:extLst>
          </p:cNvPr>
          <p:cNvSpPr txBox="1"/>
          <p:nvPr/>
        </p:nvSpPr>
        <p:spPr>
          <a:xfrm>
            <a:off x="286676" y="5569439"/>
            <a:ext cx="2093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accent4"/>
                </a:solidFill>
              </a:rPr>
              <a:t>Geometry of </a:t>
            </a:r>
          </a:p>
          <a:p>
            <a:pPr algn="ctr"/>
            <a:r>
              <a:rPr lang="en-US" altLang="ja-JP" b="1" dirty="0">
                <a:solidFill>
                  <a:schemeClr val="accent4"/>
                </a:solidFill>
              </a:rPr>
              <a:t>convex functions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F9B562-5734-A592-B698-27E6C6CF643C}"/>
              </a:ext>
            </a:extLst>
          </p:cNvPr>
          <p:cNvSpPr txBox="1"/>
          <p:nvPr/>
        </p:nvSpPr>
        <p:spPr>
          <a:xfrm>
            <a:off x="2562914" y="5578038"/>
            <a:ext cx="3639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accent4"/>
                </a:solidFill>
              </a:rPr>
              <a:t>Dual </a:t>
            </a:r>
            <a:r>
              <a:rPr kumimoji="1" lang="el-GR" altLang="ja-JP" b="1" dirty="0">
                <a:solidFill>
                  <a:schemeClr val="accent4"/>
                </a:solidFill>
              </a:rPr>
              <a:t>α</a:t>
            </a:r>
            <a:r>
              <a:rPr lang="en-US" altLang="ja-JP" b="1" dirty="0">
                <a:solidFill>
                  <a:schemeClr val="accent4"/>
                </a:solidFill>
              </a:rPr>
              <a:t>-g</a:t>
            </a:r>
            <a:r>
              <a:rPr kumimoji="1" lang="en-US" altLang="ja-JP" b="1" dirty="0">
                <a:solidFill>
                  <a:schemeClr val="accent4"/>
                </a:solidFill>
              </a:rPr>
              <a:t>eometry of </a:t>
            </a:r>
          </a:p>
          <a:p>
            <a:pPr algn="ctr"/>
            <a:r>
              <a:rPr lang="en-US" altLang="ja-JP" b="1" dirty="0">
                <a:solidFill>
                  <a:schemeClr val="accent4"/>
                </a:solidFill>
              </a:rPr>
              <a:t>statistical models/divergences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CCC9A4-B641-4385-73C5-81F90C0A96AE}"/>
              </a:ext>
            </a:extLst>
          </p:cNvPr>
          <p:cNvSpPr txBox="1"/>
          <p:nvPr/>
        </p:nvSpPr>
        <p:spPr>
          <a:xfrm>
            <a:off x="6198600" y="5610232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accent4"/>
                </a:solidFill>
              </a:rPr>
              <a:t>Algebraic geometry</a:t>
            </a:r>
          </a:p>
          <a:p>
            <a:pPr algn="ctr"/>
            <a:r>
              <a:rPr lang="en-US" altLang="ja-JP" b="1" dirty="0">
                <a:solidFill>
                  <a:schemeClr val="accent4"/>
                </a:solidFill>
              </a:rPr>
              <a:t>r</a:t>
            </a:r>
            <a:r>
              <a:rPr kumimoji="1" lang="en-US" altLang="ja-JP" b="1" dirty="0">
                <a:solidFill>
                  <a:schemeClr val="accent4"/>
                </a:solidFill>
              </a:rPr>
              <a:t>esolving singularities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49A819-96D7-C67E-CDFB-BDCC186AF71B}"/>
              </a:ext>
            </a:extLst>
          </p:cNvPr>
          <p:cNvSpPr txBox="1"/>
          <p:nvPr/>
        </p:nvSpPr>
        <p:spPr>
          <a:xfrm>
            <a:off x="36249" y="998878"/>
            <a:ext cx="2656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/>
              <a:t>Geometry of </a:t>
            </a:r>
          </a:p>
          <a:p>
            <a:pPr algn="ctr"/>
            <a:r>
              <a:rPr lang="en-US" altLang="ja-JP" b="1" dirty="0"/>
              <a:t>domains </a:t>
            </a:r>
            <a:r>
              <a:rPr lang="el-GR" altLang="ja-JP" b="1" dirty="0"/>
              <a:t>Θ</a:t>
            </a:r>
            <a:r>
              <a:rPr lang="en-US" altLang="ja-JP" b="1" dirty="0"/>
              <a:t>/manifolds</a:t>
            </a:r>
            <a:endParaRPr kumimoji="1" lang="ja-JP" alt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3DFC45-9714-7A8D-82DA-95F5106B3F98}"/>
              </a:ext>
            </a:extLst>
          </p:cNvPr>
          <p:cNvSpPr txBox="1"/>
          <p:nvPr/>
        </p:nvSpPr>
        <p:spPr>
          <a:xfrm>
            <a:off x="2924087" y="1005992"/>
            <a:ext cx="30267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/>
              <a:t>Geometry of </a:t>
            </a:r>
          </a:p>
          <a:p>
            <a:pPr algn="ctr"/>
            <a:r>
              <a:rPr lang="en-US" altLang="ja-JP" b="1" dirty="0"/>
              <a:t>regular statistical models</a:t>
            </a:r>
          </a:p>
          <a:p>
            <a:pPr algn="ctr"/>
            <a:r>
              <a:rPr lang="en-US" altLang="ja-JP" b="1" dirty="0"/>
              <a:t>s</a:t>
            </a:r>
            <a:r>
              <a:rPr kumimoji="1" lang="en-US" altLang="ja-JP" b="1" dirty="0"/>
              <a:t>tatistical manifolds</a:t>
            </a:r>
            <a:endParaRPr kumimoji="1" lang="ja-JP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351911-A0DC-AFCD-A803-A42DDFBC257A}"/>
              </a:ext>
            </a:extLst>
          </p:cNvPr>
          <p:cNvSpPr txBox="1"/>
          <p:nvPr/>
        </p:nvSpPr>
        <p:spPr>
          <a:xfrm>
            <a:off x="5989976" y="971951"/>
            <a:ext cx="26003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/>
              <a:t>Geometry of singular </a:t>
            </a:r>
          </a:p>
          <a:p>
            <a:pPr algn="ctr"/>
            <a:r>
              <a:rPr lang="en-US" altLang="ja-JP" b="1" dirty="0"/>
              <a:t>hierarchical models</a:t>
            </a:r>
          </a:p>
          <a:p>
            <a:pPr algn="ctr"/>
            <a:r>
              <a:rPr lang="en-US" altLang="ja-JP" b="1" dirty="0"/>
              <a:t>(mixtures, DNNs)</a:t>
            </a:r>
            <a:endParaRPr kumimoji="1" lang="ja-JP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057A57-8401-E7D8-1DE5-D20110A73BB8}"/>
              </a:ext>
            </a:extLst>
          </p:cNvPr>
          <p:cNvSpPr txBox="1"/>
          <p:nvPr/>
        </p:nvSpPr>
        <p:spPr>
          <a:xfrm>
            <a:off x="9011895" y="961502"/>
            <a:ext cx="21675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/>
              <a:t>Non-parametric</a:t>
            </a:r>
          </a:p>
          <a:p>
            <a:pPr algn="ctr"/>
            <a:r>
              <a:rPr lang="en-US" altLang="ja-JP" b="1" dirty="0"/>
              <a:t>statistical models</a:t>
            </a:r>
            <a:endParaRPr kumimoji="1" lang="ja-JP" altLang="en-US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75014CD-6F3C-061F-755E-FBA56A8D1180}"/>
              </a:ext>
            </a:extLst>
          </p:cNvPr>
          <p:cNvSpPr/>
          <p:nvPr/>
        </p:nvSpPr>
        <p:spPr>
          <a:xfrm>
            <a:off x="11419127" y="2108859"/>
            <a:ext cx="1006482" cy="335146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05539FD-51B8-02D5-A02C-45FC77FF2BB2}"/>
              </a:ext>
            </a:extLst>
          </p:cNvPr>
          <p:cNvSpPr txBox="1"/>
          <p:nvPr/>
        </p:nvSpPr>
        <p:spPr>
          <a:xfrm rot="10800000">
            <a:off x="11585714" y="2229997"/>
            <a:ext cx="615553" cy="310918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en-US" altLang="ja-JP" sz="2800" dirty="0"/>
              <a:t>and  many more!!!</a:t>
            </a:r>
            <a:endParaRPr kumimoji="1" lang="ja-JP" altLang="en-US" sz="28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28F99EA-0456-D7FB-7282-D904BABB2D71}"/>
              </a:ext>
            </a:extLst>
          </p:cNvPr>
          <p:cNvCxnSpPr>
            <a:cxnSpLocks/>
          </p:cNvCxnSpPr>
          <p:nvPr/>
        </p:nvCxnSpPr>
        <p:spPr>
          <a:xfrm>
            <a:off x="5981245" y="2084724"/>
            <a:ext cx="0" cy="33553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98D5B76-7FA8-6389-3E2B-3D90814A92C1}"/>
              </a:ext>
            </a:extLst>
          </p:cNvPr>
          <p:cNvCxnSpPr>
            <a:cxnSpLocks/>
          </p:cNvCxnSpPr>
          <p:nvPr/>
        </p:nvCxnSpPr>
        <p:spPr>
          <a:xfrm>
            <a:off x="8673645" y="2108859"/>
            <a:ext cx="0" cy="33553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804F505-00E7-D0B0-D431-868CB528B314}"/>
              </a:ext>
            </a:extLst>
          </p:cNvPr>
          <p:cNvSpPr txBox="1"/>
          <p:nvPr/>
        </p:nvSpPr>
        <p:spPr>
          <a:xfrm>
            <a:off x="9102837" y="5606353"/>
            <a:ext cx="2103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accent4"/>
                </a:solidFill>
              </a:rPr>
              <a:t>Function spaces</a:t>
            </a:r>
          </a:p>
          <a:p>
            <a:pPr algn="ctr"/>
            <a:r>
              <a:rPr lang="en-US" altLang="ja-JP" b="1" dirty="0">
                <a:solidFill>
                  <a:schemeClr val="accent4"/>
                </a:solidFill>
              </a:rPr>
              <a:t>(approximations)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4923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2246D-C165-C39F-78A1-38E78EFF9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" y="0"/>
            <a:ext cx="1175512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Convex duality via Legendre-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Fenchel</a:t>
            </a:r>
            <a:r>
              <a:rPr kumimoji="1" lang="en-US" altLang="ja-JP" b="1" dirty="0">
                <a:solidFill>
                  <a:schemeClr val="accent5"/>
                </a:solidFill>
              </a:rPr>
              <a:t> transform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56F79-85AC-40D5-939D-60CC273C8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440" y="1253330"/>
            <a:ext cx="11938000" cy="5604670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Legendre-</a:t>
            </a:r>
            <a:r>
              <a:rPr kumimoji="1" lang="en-US" altLang="ja-JP" dirty="0" err="1"/>
              <a:t>Fenchel</a:t>
            </a:r>
            <a:r>
              <a:rPr kumimoji="1" lang="en-US" altLang="ja-JP" dirty="0"/>
              <a:t> transform of a convex function F: </a:t>
            </a:r>
          </a:p>
          <a:p>
            <a:pPr marL="0" indent="0">
              <a:buNone/>
            </a:pPr>
            <a:r>
              <a:rPr lang="en-US" altLang="ja-JP" dirty="0"/>
              <a:t>                    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F*(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)=sup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 ∈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{&lt;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&gt;-F(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)}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Consider “</a:t>
            </a:r>
            <a:r>
              <a:rPr lang="en-US" altLang="ja-JP" b="1" dirty="0"/>
              <a:t>nice convex functions</a:t>
            </a:r>
            <a:r>
              <a:rPr lang="en-US" altLang="ja-JP" dirty="0"/>
              <a:t>” = </a:t>
            </a:r>
            <a:r>
              <a:rPr lang="en-US" altLang="ja-JP" b="1" dirty="0">
                <a:solidFill>
                  <a:schemeClr val="accent4"/>
                </a:solidFill>
              </a:rPr>
              <a:t>Legendre-type functions (</a:t>
            </a:r>
            <a:r>
              <a:rPr lang="el-GR" altLang="ja-JP" b="1" dirty="0">
                <a:solidFill>
                  <a:schemeClr val="accent4"/>
                </a:solidFill>
              </a:rPr>
              <a:t>ϴ</a:t>
            </a:r>
            <a:r>
              <a:rPr lang="en-US" altLang="ja-JP" b="1" dirty="0">
                <a:solidFill>
                  <a:schemeClr val="accent4"/>
                </a:solidFill>
              </a:rPr>
              <a:t>,F(</a:t>
            </a:r>
            <a:r>
              <a:rPr lang="el-GR" altLang="ja-JP" b="1" i="0" dirty="0">
                <a:solidFill>
                  <a:schemeClr val="accent4"/>
                </a:solidFill>
                <a:effectLst/>
              </a:rPr>
              <a:t>θ</a:t>
            </a:r>
            <a:r>
              <a:rPr lang="en-US" altLang="ja-JP" b="1" dirty="0">
                <a:solidFill>
                  <a:schemeClr val="accent4"/>
                </a:solidFill>
              </a:rPr>
              <a:t>)) </a:t>
            </a:r>
            <a:r>
              <a:rPr lang="en-US" altLang="ja-JP" dirty="0"/>
              <a:t>:  </a:t>
            </a:r>
          </a:p>
          <a:p>
            <a:pPr marL="0" indent="0">
              <a:buNone/>
            </a:pPr>
            <a:r>
              <a:rPr lang="en-US" altLang="ja-JP" dirty="0"/>
              <a:t>                     (</a:t>
            </a:r>
            <a:r>
              <a:rPr lang="en-US" altLang="ja-JP" dirty="0" err="1"/>
              <a:t>i</a:t>
            </a:r>
            <a:r>
              <a:rPr lang="en-US" altLang="ja-JP" dirty="0"/>
              <a:t>) </a:t>
            </a:r>
            <a:r>
              <a:rPr lang="el-GR" altLang="ja-JP" dirty="0"/>
              <a:t>ϴ</a:t>
            </a:r>
            <a:r>
              <a:rPr lang="en-US" altLang="ja-JP" dirty="0"/>
              <a:t> open, and </a:t>
            </a:r>
            <a:r>
              <a:rPr kumimoji="1" lang="en-US" altLang="ja-JP" dirty="0"/>
              <a:t> (ii) </a:t>
            </a:r>
            <a:r>
              <a:rPr kumimoji="1" lang="en-US" altLang="ja-JP" dirty="0" err="1"/>
              <a:t>lim</a:t>
            </a:r>
            <a:r>
              <a:rPr kumimoji="1" lang="en-US" altLang="ja-JP" dirty="0"/>
              <a:t> </a:t>
            </a:r>
            <a:r>
              <a:rPr lang="el-GR" altLang="ja-JP" i="0" baseline="-25000" dirty="0">
                <a:effectLst/>
              </a:rPr>
              <a:t>θ</a:t>
            </a:r>
            <a:r>
              <a:rPr kumimoji="1" lang="el-GR" altLang="ja-JP" baseline="-25000" dirty="0"/>
              <a:t>→ ∂</a:t>
            </a:r>
            <a:r>
              <a:rPr lang="el-GR" altLang="ja-JP" i="0" baseline="-25000" dirty="0">
                <a:effectLst/>
              </a:rPr>
              <a:t>ϴ</a:t>
            </a:r>
            <a:r>
              <a:rPr kumimoji="1" lang="en-US" altLang="ja-JP" baseline="-25000" dirty="0"/>
              <a:t> </a:t>
            </a:r>
            <a:r>
              <a:rPr kumimoji="1" lang="el-GR" altLang="ja-JP" dirty="0"/>
              <a:t>‖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‖</a:t>
            </a:r>
            <a:r>
              <a:rPr kumimoji="1" lang="en-US" altLang="ja-JP" dirty="0"/>
              <a:t>=</a:t>
            </a:r>
            <a:r>
              <a:rPr kumimoji="1" lang="el-GR" altLang="ja-JP" dirty="0"/>
              <a:t>∞</a:t>
            </a:r>
            <a:endParaRPr kumimoji="1"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Then we get:</a:t>
            </a:r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❶  </a:t>
            </a:r>
            <a:r>
              <a:rPr lang="en-US" altLang="ja-JP" b="1" dirty="0">
                <a:solidFill>
                  <a:srgbClr val="FF0000"/>
                </a:solidFill>
              </a:rPr>
              <a:t>reciprocal gradient maps </a:t>
            </a:r>
            <a:r>
              <a:rPr lang="el-GR" altLang="ja-JP" dirty="0"/>
              <a:t>η</a:t>
            </a:r>
            <a:r>
              <a:rPr lang="en-US" altLang="ja-JP" dirty="0"/>
              <a:t>=</a:t>
            </a:r>
            <a:r>
              <a:rPr kumimoji="1" lang="el-GR" altLang="ja-JP" dirty="0"/>
              <a:t>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r>
              <a:rPr kumimoji="1" lang="en-US" altLang="ja-JP" dirty="0"/>
              <a:t> and 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=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F* (</a:t>
            </a:r>
            <a:r>
              <a:rPr lang="el-GR" altLang="ja-JP" dirty="0"/>
              <a:t>η</a:t>
            </a:r>
            <a:r>
              <a:rPr kumimoji="1" lang="en-US" altLang="ja-JP" dirty="0"/>
              <a:t>),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F*=(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F)</a:t>
            </a:r>
            <a:r>
              <a:rPr kumimoji="1" lang="en-US" altLang="ja-JP" baseline="30000" dirty="0"/>
              <a:t>-1</a:t>
            </a:r>
            <a:endParaRPr lang="en-US" altLang="ja-JP" baseline="30000" dirty="0"/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❷  </a:t>
            </a:r>
            <a:r>
              <a:rPr lang="en-US" altLang="ja-JP" i="0" dirty="0">
                <a:effectLst/>
              </a:rPr>
              <a:t>conjugation yields </a:t>
            </a:r>
            <a:r>
              <a:rPr kumimoji="1" lang="en-US" altLang="ja-JP" dirty="0"/>
              <a:t>(H,</a:t>
            </a:r>
            <a:r>
              <a:rPr lang="en-US" altLang="ja-JP" dirty="0"/>
              <a:t>F*(</a:t>
            </a:r>
            <a:r>
              <a:rPr lang="el-GR" altLang="ja-JP" dirty="0"/>
              <a:t>η</a:t>
            </a:r>
            <a:r>
              <a:rPr lang="en-US" altLang="ja-JP" dirty="0"/>
              <a:t>)</a:t>
            </a:r>
            <a:r>
              <a:rPr kumimoji="1" lang="en-US" altLang="ja-JP" dirty="0"/>
              <a:t>)   of Legendre type 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❸  </a:t>
            </a:r>
            <a:r>
              <a:rPr kumimoji="1" lang="en-US" altLang="ja-JP" dirty="0" err="1"/>
              <a:t>biconjugation</a:t>
            </a:r>
            <a:r>
              <a:rPr kumimoji="1" lang="en-US" altLang="ja-JP" dirty="0"/>
              <a:t> is an </a:t>
            </a:r>
            <a:r>
              <a:rPr kumimoji="1" lang="en-US" altLang="ja-JP" b="1" dirty="0">
                <a:solidFill>
                  <a:srgbClr val="FF0000"/>
                </a:solidFill>
              </a:rPr>
              <a:t>involution</a:t>
            </a:r>
            <a:r>
              <a:rPr kumimoji="1" lang="en-US" altLang="ja-JP" dirty="0"/>
              <a:t>:  (H,</a:t>
            </a:r>
            <a:r>
              <a:rPr lang="en-US" altLang="ja-JP" dirty="0"/>
              <a:t>F*(</a:t>
            </a:r>
            <a:r>
              <a:rPr lang="el-GR" altLang="ja-JP" dirty="0"/>
              <a:t>η</a:t>
            </a:r>
            <a:r>
              <a:rPr lang="en-US" altLang="ja-JP" dirty="0"/>
              <a:t>)</a:t>
            </a:r>
            <a:r>
              <a:rPr kumimoji="1" lang="en-US" altLang="ja-JP" dirty="0"/>
              <a:t>)*=</a:t>
            </a:r>
            <a:r>
              <a:rPr lang="en-US" altLang="ja-JP" dirty="0"/>
              <a:t> (</a:t>
            </a:r>
            <a:r>
              <a:rPr kumimoji="1" lang="en-US" altLang="ja-JP" dirty="0"/>
              <a:t>H*=</a:t>
            </a:r>
            <a:r>
              <a:rPr lang="el-GR" altLang="ja-JP" dirty="0"/>
              <a:t>ϴ</a:t>
            </a:r>
            <a:r>
              <a:rPr lang="en-US" altLang="ja-JP" dirty="0"/>
              <a:t>,F**=F(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)) </a:t>
            </a:r>
          </a:p>
          <a:p>
            <a:endParaRPr lang="en-US" altLang="ja-JP" dirty="0"/>
          </a:p>
          <a:p>
            <a:r>
              <a:rPr lang="en-US" altLang="ja-JP" dirty="0"/>
              <a:t>Convex conjugate: </a:t>
            </a:r>
            <a:r>
              <a:rPr lang="en-US" altLang="ja-JP" dirty="0">
                <a:highlight>
                  <a:srgbClr val="FFFF00"/>
                </a:highlight>
              </a:rPr>
              <a:t>F*(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lang="en-US" altLang="ja-JP" dirty="0">
                <a:highlight>
                  <a:srgbClr val="FFFF00"/>
                </a:highlight>
              </a:rPr>
              <a:t>)= 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&lt;</a:t>
            </a:r>
            <a:r>
              <a:rPr lang="el-GR" altLang="ja-JP" i="0" dirty="0">
                <a:effectLst/>
                <a:highlight>
                  <a:srgbClr val="FFFF00"/>
                </a:highlight>
              </a:rPr>
              <a:t> </a:t>
            </a:r>
            <a:r>
              <a:rPr kumimoji="1" lang="el-GR" altLang="ja-JP" dirty="0">
                <a:highlight>
                  <a:srgbClr val="FFFF00"/>
                </a:highlight>
              </a:rPr>
              <a:t>∇</a:t>
            </a:r>
            <a:r>
              <a:rPr kumimoji="1" lang="en-US" altLang="ja-JP" dirty="0">
                <a:highlight>
                  <a:srgbClr val="FFFF00"/>
                </a:highlight>
              </a:rPr>
              <a:t>F</a:t>
            </a:r>
            <a:r>
              <a:rPr kumimoji="1" lang="en-US" altLang="ja-JP" baseline="30000" dirty="0">
                <a:highlight>
                  <a:srgbClr val="FFFF00"/>
                </a:highlight>
              </a:rPr>
              <a:t>-1</a:t>
            </a:r>
            <a:r>
              <a:rPr kumimoji="1" lang="en-US" altLang="ja-JP" dirty="0">
                <a:highlight>
                  <a:srgbClr val="FFFF00"/>
                </a:highlight>
              </a:rPr>
              <a:t> 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kumimoji="1" lang="en-US" altLang="ja-JP" dirty="0">
                <a:highlight>
                  <a:srgbClr val="FFFF00"/>
                </a:highlight>
              </a:rPr>
              <a:t>)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,</a:t>
            </a:r>
            <a:r>
              <a:rPr lang="el-GR" altLang="ja-JP" dirty="0">
                <a:highlight>
                  <a:srgbClr val="FFFF00"/>
                </a:highlight>
              </a:rPr>
              <a:t> η 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&gt;-F(</a:t>
            </a:r>
            <a:r>
              <a:rPr kumimoji="1" lang="el-GR" altLang="ja-JP" dirty="0">
                <a:highlight>
                  <a:srgbClr val="FFFF00"/>
                </a:highlight>
              </a:rPr>
              <a:t>∇</a:t>
            </a:r>
            <a:r>
              <a:rPr kumimoji="1" lang="en-US" altLang="ja-JP" dirty="0">
                <a:highlight>
                  <a:srgbClr val="FFFF00"/>
                </a:highlight>
              </a:rPr>
              <a:t>F</a:t>
            </a:r>
            <a:r>
              <a:rPr kumimoji="1" lang="en-US" altLang="ja-JP" baseline="30000" dirty="0">
                <a:highlight>
                  <a:srgbClr val="FFFF00"/>
                </a:highlight>
              </a:rPr>
              <a:t>-1</a:t>
            </a:r>
            <a:r>
              <a:rPr kumimoji="1" lang="en-US" altLang="ja-JP" dirty="0">
                <a:highlight>
                  <a:srgbClr val="FFFF00"/>
                </a:highlight>
              </a:rPr>
              <a:t>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kumimoji="1" lang="en-US" altLang="ja-JP" dirty="0">
                <a:highlight>
                  <a:srgbClr val="FFFF00"/>
                </a:highlight>
              </a:rPr>
              <a:t>)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)</a:t>
            </a:r>
            <a:r>
              <a:rPr lang="en-US" altLang="ja-JP" i="0" dirty="0">
                <a:effectLst/>
              </a:rPr>
              <a:t> </a:t>
            </a:r>
            <a:r>
              <a:rPr lang="en-US" altLang="ja-JP" sz="2600" i="0" dirty="0">
                <a:effectLst/>
              </a:rPr>
              <a:t>since</a:t>
            </a:r>
            <a:r>
              <a:rPr lang="en-US" altLang="ja-JP" i="0" dirty="0">
                <a:effectLst/>
              </a:rPr>
              <a:t> </a:t>
            </a:r>
            <a:r>
              <a:rPr lang="el-GR" altLang="ja-JP" dirty="0"/>
              <a:t>η</a:t>
            </a:r>
            <a:r>
              <a:rPr lang="en-US" altLang="ja-JP" dirty="0"/>
              <a:t>=</a:t>
            </a:r>
            <a:r>
              <a:rPr kumimoji="1" lang="el-GR" altLang="ja-JP" dirty="0"/>
              <a:t>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endParaRPr lang="en-US" altLang="ja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B0E6EC-3CAF-908B-8FC1-FC67CA650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7781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A41F0-D7A2-89CA-8117-13A20A0DF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44" y="183382"/>
            <a:ext cx="121920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Duo Bregman divergences: 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Generalize BDs with </a:t>
            </a:r>
            <a:r>
              <a:rPr kumimoji="1" lang="en-US" altLang="ja-JP" b="1" u="sng" dirty="0">
                <a:solidFill>
                  <a:schemeClr val="accent5"/>
                </a:solidFill>
              </a:rPr>
              <a:t>a pair of generators</a:t>
            </a:r>
            <a:endParaRPr kumimoji="1" lang="ja-JP" altLang="en-US" b="1" u="sng" dirty="0">
              <a:solidFill>
                <a:schemeClr val="accent5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855F1E-A1FC-9F7F-4F65-05091FFA8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6" y="1433889"/>
            <a:ext cx="4918375" cy="37878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477C88-96AF-96C8-ABCD-D6E7F05A375A}"/>
              </a:ext>
            </a:extLst>
          </p:cNvPr>
          <p:cNvSpPr txBox="1"/>
          <p:nvPr/>
        </p:nvSpPr>
        <p:spPr>
          <a:xfrm>
            <a:off x="8184623" y="2223402"/>
            <a:ext cx="3215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 </a:t>
            </a:r>
            <a:r>
              <a:rPr lang="ja-JP" altLang="en-US" sz="2800" b="0" i="0" dirty="0">
                <a:solidFill>
                  <a:srgbClr val="DF000F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≥ 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endParaRPr lang="ja-JP" altLang="en-US" sz="2800" dirty="0">
              <a:highlight>
                <a:srgbClr val="FFFF00"/>
              </a:highligh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8801CD7-A969-6E50-B99F-C935466D4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7912" y="3398833"/>
            <a:ext cx="6478945" cy="55853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F4CD15D-FF28-FCE5-0C13-5F42C821AEFD}"/>
              </a:ext>
            </a:extLst>
          </p:cNvPr>
          <p:cNvSpPr txBox="1"/>
          <p:nvPr/>
        </p:nvSpPr>
        <p:spPr>
          <a:xfrm>
            <a:off x="-23624" y="5278011"/>
            <a:ext cx="10952037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800" dirty="0"/>
              <a:t>Recover Bregman divergence when  </a:t>
            </a:r>
            <a:r>
              <a:rPr lang="en-US" altLang="ja-JP" sz="2800" b="1" dirty="0">
                <a:solidFill>
                  <a:srgbClr val="FF0000"/>
                </a:solidFill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 </a:t>
            </a:r>
            <a:r>
              <a:rPr lang="en-US" altLang="ja-JP" sz="2800" dirty="0">
                <a:solidFill>
                  <a:srgbClr val="DF000F"/>
                </a:solidFill>
                <a:latin typeface="Source Sans Pro" panose="020B0503030403020204" pitchFamily="34" charset="0"/>
              </a:rPr>
              <a:t>=</a:t>
            </a:r>
            <a:r>
              <a:rPr lang="ja-JP" altLang="en-US" sz="28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 </a:t>
            </a:r>
            <a:r>
              <a:rPr lang="en-US" altLang="ja-JP" sz="2800" b="1" dirty="0">
                <a:solidFill>
                  <a:srgbClr val="FF0000"/>
                </a:solidFill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 = 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i="0" dirty="0"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i="0" dirty="0">
                <a:effectLst/>
              </a:rPr>
              <a:t>Only 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pseudo-divergence</a:t>
            </a:r>
            <a:r>
              <a:rPr lang="en-US" altLang="ja-JP" sz="2400" i="0" dirty="0">
                <a:effectLst/>
              </a:rPr>
              <a:t> because </a:t>
            </a:r>
            <a:r>
              <a:rPr lang="en-US" altLang="ja-JP" sz="2800" dirty="0"/>
              <a:t>B</a:t>
            </a:r>
            <a:r>
              <a:rPr lang="en-US" altLang="ja-JP" sz="2800" baseline="-25000" dirty="0"/>
              <a:t>F1,F2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i="0" dirty="0">
                <a:effectLst/>
              </a:rPr>
              <a:t>’’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</a:rPr>
              <a:t> θ</a:t>
            </a:r>
            <a:r>
              <a:rPr lang="en-US" altLang="ja-JP" sz="2800" i="0" dirty="0">
                <a:effectLst/>
              </a:rPr>
              <a:t>’’</a:t>
            </a:r>
            <a:r>
              <a:rPr lang="en-US" altLang="ja-JP" sz="2800" dirty="0"/>
              <a:t>) positive, not zero</a:t>
            </a:r>
            <a:r>
              <a:rPr lang="el-GR" altLang="ja-JP" sz="2800" i="0" dirty="0">
                <a:effectLst/>
              </a:rPr>
              <a:t> </a:t>
            </a:r>
            <a:endParaRPr lang="ja-JP" altLang="en-US" sz="2800" dirty="0"/>
          </a:p>
          <a:p>
            <a:endParaRPr kumimoji="1" lang="ja-JP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5FE0FA-662E-7E0E-59F0-02777E813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3EBE82-F783-0835-529D-B566E6E90A1C}"/>
              </a:ext>
            </a:extLst>
          </p:cNvPr>
          <p:cNvSpPr txBox="1"/>
          <p:nvPr/>
        </p:nvSpPr>
        <p:spPr>
          <a:xfrm>
            <a:off x="6079917" y="1608744"/>
            <a:ext cx="5742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One generator majorizes the other one:</a:t>
            </a:r>
            <a:endParaRPr kumimoji="1" lang="ja-JP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ACEBBD-3878-24D3-A6E8-B4417A3B3800}"/>
              </a:ext>
            </a:extLst>
          </p:cNvPr>
          <p:cNvSpPr txBox="1"/>
          <p:nvPr/>
        </p:nvSpPr>
        <p:spPr>
          <a:xfrm>
            <a:off x="4779592" y="5647908"/>
            <a:ext cx="56392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B</a:t>
            </a:r>
            <a:r>
              <a:rPr lang="en-US" altLang="ja-JP" sz="2400" baseline="-25000" dirty="0"/>
              <a:t>F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: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)=F(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)-F(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)-&lt;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/>
              <a:t>&gt;</a:t>
            </a:r>
            <a:endParaRPr lang="ja-JP" alt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B0218A-DB83-04E2-CC11-C7852D6ED06A}"/>
              </a:ext>
            </a:extLst>
          </p:cNvPr>
          <p:cNvSpPr txBox="1"/>
          <p:nvPr/>
        </p:nvSpPr>
        <p:spPr>
          <a:xfrm>
            <a:off x="5486690" y="2912420"/>
            <a:ext cx="1027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Then</a:t>
            </a:r>
            <a:endParaRPr kumimoji="1" lang="ja-JP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542E5E-B4FF-43BA-6A6E-2F3A2A72C9A4}"/>
              </a:ext>
            </a:extLst>
          </p:cNvPr>
          <p:cNvSpPr txBox="1"/>
          <p:nvPr/>
        </p:nvSpPr>
        <p:spPr>
          <a:xfrm>
            <a:off x="7289097" y="3879533"/>
            <a:ext cx="29750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000" i="0" dirty="0">
                <a:effectLst/>
                <a:latin typeface="Source Sans Pro" panose="020B0503030403020204" pitchFamily="34" charset="0"/>
              </a:rPr>
              <a:t>≥</a:t>
            </a:r>
            <a:r>
              <a:rPr lang="en-US" altLang="ja-JP" sz="3200" dirty="0"/>
              <a:t> </a:t>
            </a:r>
            <a:r>
              <a:rPr lang="en-US" altLang="ja-JP" sz="2400" dirty="0">
                <a:solidFill>
                  <a:srgbClr val="1C01BF"/>
                </a:solidFill>
              </a:rPr>
              <a:t>B</a:t>
            </a:r>
            <a:r>
              <a:rPr lang="en-US" altLang="ja-JP" sz="2400" baseline="-25000" dirty="0">
                <a:solidFill>
                  <a:srgbClr val="1C01BF"/>
                </a:solidFill>
              </a:rPr>
              <a:t>F</a:t>
            </a:r>
            <a:r>
              <a:rPr lang="en-US" altLang="ja-JP" sz="2400" dirty="0">
                <a:solidFill>
                  <a:srgbClr val="1C01BF"/>
                </a:solidFill>
              </a:rPr>
              <a:t>(</a:t>
            </a:r>
            <a:r>
              <a:rPr lang="el-GR" altLang="ja-JP" sz="2400" i="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>
                <a:solidFill>
                  <a:srgbClr val="1C01BF"/>
                </a:solidFill>
              </a:rPr>
              <a:t>:</a:t>
            </a:r>
            <a:r>
              <a:rPr lang="el-GR" altLang="ja-JP" sz="2400" i="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3000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’</a:t>
            </a:r>
            <a:r>
              <a:rPr lang="en-US" altLang="ja-JP" sz="2400" dirty="0">
                <a:solidFill>
                  <a:srgbClr val="1C01BF"/>
                </a:solidFill>
              </a:rPr>
              <a:t>)</a:t>
            </a:r>
            <a:endParaRPr lang="ja-JP" altLang="en-US" sz="2000" dirty="0">
              <a:solidFill>
                <a:srgbClr val="1C01BF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243D7E-E988-856D-11B6-1202DECBE0E0}"/>
              </a:ext>
            </a:extLst>
          </p:cNvPr>
          <p:cNvCxnSpPr/>
          <p:nvPr/>
        </p:nvCxnSpPr>
        <p:spPr>
          <a:xfrm>
            <a:off x="1806498" y="2869289"/>
            <a:ext cx="0" cy="824733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50A6508-7A95-21C5-4D81-209210971471}"/>
              </a:ext>
            </a:extLst>
          </p:cNvPr>
          <p:cNvSpPr txBox="1"/>
          <p:nvPr/>
        </p:nvSpPr>
        <p:spPr>
          <a:xfrm>
            <a:off x="1671190" y="4856778"/>
            <a:ext cx="62168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endParaRPr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705FD2-75E3-ACC7-294F-FBCD5F594D6A}"/>
              </a:ext>
            </a:extLst>
          </p:cNvPr>
          <p:cNvSpPr txBox="1"/>
          <p:nvPr/>
        </p:nvSpPr>
        <p:spPr>
          <a:xfrm>
            <a:off x="1806498" y="3472513"/>
            <a:ext cx="16135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dirty="0"/>
              <a:t>B</a:t>
            </a:r>
            <a:r>
              <a:rPr lang="en-US" altLang="ja-JP" sz="1800" baseline="-25000" dirty="0"/>
              <a:t>F1,F2</a:t>
            </a:r>
            <a:r>
              <a:rPr lang="en-US" altLang="ja-JP" sz="1800" dirty="0"/>
              <a:t>(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r>
              <a:rPr lang="en-US" altLang="ja-JP" sz="1800" dirty="0"/>
              <a:t>: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r>
              <a:rPr lang="en-US" altLang="ja-JP" sz="1800" dirty="0"/>
              <a:t>)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530994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F664E-A107-DBFA-E0DD-FD649F8BA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170053"/>
            <a:ext cx="9946132" cy="1325563"/>
          </a:xfrm>
        </p:spPr>
        <p:txBody>
          <a:bodyPr>
            <a:normAutofit fontScale="90000"/>
          </a:bodyPr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KLD between nested exponential families amount to duo Bregman pseudo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7F4D3-D4E2-9FFE-EB8B-5249AF557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" y="1969728"/>
            <a:ext cx="12024360" cy="4351338"/>
          </a:xfrm>
        </p:spPr>
        <p:txBody>
          <a:bodyPr>
            <a:normAutofit fontScale="92500"/>
          </a:bodyPr>
          <a:lstStyle/>
          <a:p>
            <a:r>
              <a:rPr lang="en-US" altLang="ja-JP" dirty="0"/>
              <a:t>Consider an exponential family on support X</a:t>
            </a:r>
            <a:r>
              <a:rPr lang="en-US" altLang="ja-JP" baseline="-25000" dirty="0"/>
              <a:t>1</a:t>
            </a:r>
            <a:r>
              <a:rPr lang="en-US" altLang="ja-JP" dirty="0"/>
              <a:t>:</a:t>
            </a:r>
            <a:endParaRPr lang="en-US" altLang="ja-JP" baseline="-25000" dirty="0"/>
          </a:p>
          <a:p>
            <a:pPr marL="0" indent="0">
              <a:buNone/>
            </a:pPr>
            <a:r>
              <a:rPr lang="en-US" altLang="ja-JP" dirty="0"/>
              <a:t>                                       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&gt;-F</a:t>
            </a:r>
            <a:r>
              <a:rPr lang="en-US" altLang="ja-JP" i="0" baseline="-25000" dirty="0">
                <a:effectLst/>
              </a:rPr>
              <a:t>1</a:t>
            </a:r>
            <a:r>
              <a:rPr lang="en-US" altLang="ja-JP" i="0" dirty="0">
                <a:effectLst/>
              </a:rPr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     with cumulant function F</a:t>
            </a:r>
            <a:r>
              <a:rPr lang="en-US" altLang="ja-JP" baseline="-25000" dirty="0"/>
              <a:t>1</a:t>
            </a:r>
            <a:r>
              <a:rPr lang="en-US" altLang="ja-JP" dirty="0"/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)=log </a:t>
            </a:r>
            <a:r>
              <a:rPr lang="ja-JP" altLang="en-US" i="0" dirty="0">
                <a:effectLst/>
              </a:rPr>
              <a:t>∫</a:t>
            </a:r>
            <a:r>
              <a:rPr lang="en-US" altLang="ja-JP" i="0" baseline="-25000" dirty="0">
                <a:effectLst/>
              </a:rPr>
              <a:t>X1</a:t>
            </a:r>
            <a:r>
              <a:rPr lang="ja-JP" altLang="en-US" i="0" dirty="0">
                <a:effectLst/>
              </a:rPr>
              <a:t>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 </a:t>
            </a:r>
            <a:endParaRPr lang="en-US" altLang="ja-JP" dirty="0"/>
          </a:p>
          <a:p>
            <a:r>
              <a:rPr lang="en-US" altLang="ja-JP" dirty="0"/>
              <a:t>Another exponential family with </a:t>
            </a:r>
            <a:r>
              <a:rPr lang="en-US" altLang="ja-JP" b="1" dirty="0">
                <a:solidFill>
                  <a:srgbClr val="FF0000"/>
                </a:solidFill>
              </a:rPr>
              <a:t>nested supports:  X</a:t>
            </a:r>
            <a:r>
              <a:rPr lang="en-US" altLang="ja-JP" b="1" baseline="-25000" dirty="0">
                <a:solidFill>
                  <a:srgbClr val="FF0000"/>
                </a:solidFill>
              </a:rPr>
              <a:t>1 </a:t>
            </a:r>
            <a:r>
              <a:rPr lang="ja-JP" altLang="en-US" b="1" i="0" dirty="0">
                <a:solidFill>
                  <a:srgbClr val="FF0000"/>
                </a:solidFill>
                <a:effectLst/>
              </a:rPr>
              <a:t>⊆ </a:t>
            </a:r>
            <a:r>
              <a:rPr lang="en-US" altLang="ja-JP" b="1" dirty="0">
                <a:solidFill>
                  <a:srgbClr val="FF0000"/>
                </a:solidFill>
              </a:rPr>
              <a:t>X</a:t>
            </a:r>
            <a:r>
              <a:rPr lang="en-US" altLang="ja-JP" b="1" baseline="-25000" dirty="0">
                <a:solidFill>
                  <a:srgbClr val="FF0000"/>
                </a:solidFill>
              </a:rPr>
              <a:t>2  </a:t>
            </a:r>
          </a:p>
          <a:p>
            <a:pPr marL="0" indent="0">
              <a:buNone/>
            </a:pPr>
            <a:r>
              <a:rPr lang="en-US" altLang="ja-JP" i="0" dirty="0">
                <a:effectLst/>
              </a:rPr>
              <a:t>                                       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&gt;-F</a:t>
            </a:r>
            <a:r>
              <a:rPr lang="en-US" altLang="ja-JP" baseline="-25000" dirty="0"/>
              <a:t>2</a:t>
            </a:r>
            <a:r>
              <a:rPr lang="en-US" altLang="ja-JP" i="0" dirty="0">
                <a:effectLst/>
              </a:rPr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</a:t>
            </a:r>
          </a:p>
          <a:p>
            <a:pPr marL="0" indent="0">
              <a:buNone/>
            </a:pPr>
            <a:r>
              <a:rPr lang="en-US" altLang="ja-JP" dirty="0"/>
              <a:t>    </a:t>
            </a:r>
            <a:r>
              <a:rPr lang="en-US" altLang="ja-JP" i="0" dirty="0">
                <a:effectLst/>
              </a:rPr>
              <a:t> </a:t>
            </a:r>
            <a:r>
              <a:rPr lang="en-US" altLang="ja-JP" dirty="0"/>
              <a:t>is an exponential family with F</a:t>
            </a:r>
            <a:r>
              <a:rPr lang="en-US" altLang="ja-JP" baseline="-25000" dirty="0"/>
              <a:t>2</a:t>
            </a:r>
            <a:r>
              <a:rPr lang="en-US" altLang="ja-JP" dirty="0"/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)=log </a:t>
            </a:r>
            <a:r>
              <a:rPr lang="ja-JP" altLang="en-US" i="0" dirty="0">
                <a:effectLst/>
              </a:rPr>
              <a:t>∫</a:t>
            </a:r>
            <a:r>
              <a:rPr lang="en-US" altLang="ja-JP" i="0" baseline="-25000" dirty="0">
                <a:effectLst/>
              </a:rPr>
              <a:t>X2</a:t>
            </a:r>
            <a:r>
              <a:rPr lang="ja-JP" altLang="en-US" i="0" dirty="0">
                <a:effectLst/>
              </a:rPr>
              <a:t>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 </a:t>
            </a:r>
            <a:r>
              <a:rPr lang="ja-JP" altLang="en-US" sz="2800" b="0" i="0" dirty="0">
                <a:effectLst/>
                <a:latin typeface="Source Sans Pro" panose="020B0503030403020204" pitchFamily="34" charset="0"/>
              </a:rPr>
              <a:t>≥</a:t>
            </a:r>
            <a:r>
              <a:rPr lang="ja-JP" altLang="en-US" i="0" dirty="0">
                <a:effectLst/>
              </a:rPr>
              <a:t> </a:t>
            </a:r>
            <a:r>
              <a:rPr lang="en-US" altLang="ja-JP" dirty="0"/>
              <a:t>F</a:t>
            </a:r>
            <a:r>
              <a:rPr lang="en-US" altLang="ja-JP" baseline="-25000" dirty="0"/>
              <a:t>1</a:t>
            </a:r>
            <a:r>
              <a:rPr lang="en-US" altLang="ja-JP" dirty="0"/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</a:t>
            </a:r>
          </a:p>
          <a:p>
            <a:endParaRPr lang="en-US" altLang="ja-JP" dirty="0"/>
          </a:p>
          <a:p>
            <a:r>
              <a:rPr lang="en-US" altLang="ja-JP" dirty="0"/>
              <a:t>Then KLD amounts to a </a:t>
            </a:r>
            <a:r>
              <a:rPr lang="en-US" altLang="ja-JP" b="1" dirty="0">
                <a:solidFill>
                  <a:srgbClr val="FF0000"/>
                </a:solidFill>
              </a:rPr>
              <a:t>reverse duo Bregman pseudo-divergence</a:t>
            </a:r>
            <a:r>
              <a:rPr lang="en-US" altLang="ja-JP" dirty="0"/>
              <a:t>:</a:t>
            </a:r>
          </a:p>
          <a:p>
            <a:pPr marL="0" indent="0">
              <a:buNone/>
            </a:pPr>
            <a:r>
              <a:rPr lang="en-US" altLang="ja-JP" dirty="0"/>
              <a:t>             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x|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: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q(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x|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]=</a:t>
            </a:r>
            <a:r>
              <a:rPr lang="ja-JP" altLang="en-US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B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F2,F1</a:t>
            </a:r>
            <a:r>
              <a:rPr lang="en-US" altLang="ja-JP" b="1" i="0" baseline="30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rev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)=B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F2,F1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CFCC9A-636B-97FA-4545-8B466A892B59}"/>
              </a:ext>
            </a:extLst>
          </p:cNvPr>
          <p:cNvSpPr txBox="1"/>
          <p:nvPr/>
        </p:nvSpPr>
        <p:spPr>
          <a:xfrm>
            <a:off x="731520" y="6332698"/>
            <a:ext cx="114604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"Statistical divergences between densities of truncated exponential families with nested supports: Duo Bregman and duo Jensen divergences." </a:t>
            </a:r>
            <a:r>
              <a:rPr lang="en-US" altLang="ja-JP" sz="160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sz="160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24.3 (2022)</a:t>
            </a:r>
            <a:endParaRPr lang="ja-JP" altLang="en-US" sz="1600" dirty="0">
              <a:solidFill>
                <a:schemeClr val="accent6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BE782EF-A517-FB04-C9DC-BE10F55BC27D}"/>
              </a:ext>
            </a:extLst>
          </p:cNvPr>
          <p:cNvCxnSpPr/>
          <p:nvPr/>
        </p:nvCxnSpPr>
        <p:spPr>
          <a:xfrm>
            <a:off x="10113772" y="1420728"/>
            <a:ext cx="99974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C622F0-743B-2D59-59C6-AC151BB5C3F1}"/>
              </a:ext>
            </a:extLst>
          </p:cNvPr>
          <p:cNvCxnSpPr>
            <a:cxnSpLocks/>
          </p:cNvCxnSpPr>
          <p:nvPr/>
        </p:nvCxnSpPr>
        <p:spPr>
          <a:xfrm>
            <a:off x="9649968" y="1621165"/>
            <a:ext cx="177088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BF14F46-1C64-7BF7-AF7B-3933753AA88B}"/>
              </a:ext>
            </a:extLst>
          </p:cNvPr>
          <p:cNvSpPr txBox="1"/>
          <p:nvPr/>
        </p:nvSpPr>
        <p:spPr>
          <a:xfrm>
            <a:off x="11457432" y="1086830"/>
            <a:ext cx="441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X</a:t>
            </a:r>
            <a:r>
              <a:rPr lang="en-US" altLang="ja-JP" baseline="-25000" dirty="0"/>
              <a:t>1</a:t>
            </a:r>
            <a:endParaRPr lang="ja-JP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B458F2-8B70-B9A2-F59D-369FC40053CE}"/>
              </a:ext>
            </a:extLst>
          </p:cNvPr>
          <p:cNvSpPr txBox="1"/>
          <p:nvPr/>
        </p:nvSpPr>
        <p:spPr>
          <a:xfrm>
            <a:off x="11500104" y="1436499"/>
            <a:ext cx="649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X</a:t>
            </a:r>
            <a:r>
              <a:rPr lang="en-US" altLang="ja-JP" baseline="-25000" dirty="0"/>
              <a:t>2</a:t>
            </a:r>
            <a:endParaRPr lang="ja-JP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A4E33D-0E3F-467A-39CB-10C7169C8B67}"/>
              </a:ext>
            </a:extLst>
          </p:cNvPr>
          <p:cNvSpPr txBox="1"/>
          <p:nvPr/>
        </p:nvSpPr>
        <p:spPr>
          <a:xfrm>
            <a:off x="10072116" y="1002969"/>
            <a:ext cx="1301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367921-7152-5CF8-F167-821EA9223602}"/>
              </a:ext>
            </a:extLst>
          </p:cNvPr>
          <p:cNvSpPr txBox="1"/>
          <p:nvPr/>
        </p:nvSpPr>
        <p:spPr>
          <a:xfrm>
            <a:off x="10119360" y="1665708"/>
            <a:ext cx="15331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effectLst/>
              </a:rPr>
              <a:t>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ja-JP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6A22BC-4879-0F8E-E522-B1A90D5CAE73}"/>
              </a:ext>
            </a:extLst>
          </p:cNvPr>
          <p:cNvSpPr txBox="1"/>
          <p:nvPr/>
        </p:nvSpPr>
        <p:spPr>
          <a:xfrm>
            <a:off x="10485156" y="2390265"/>
            <a:ext cx="15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0 log(0/0)=0</a:t>
            </a:r>
            <a:endParaRPr kumimoji="1" lang="ja-JP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0E5C8C-5B4E-D0A2-5816-96802257AC35}"/>
              </a:ext>
            </a:extLst>
          </p:cNvPr>
          <p:cNvSpPr txBox="1"/>
          <p:nvPr/>
        </p:nvSpPr>
        <p:spPr>
          <a:xfrm>
            <a:off x="7801684" y="1985268"/>
            <a:ext cx="4954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ja-JP" dirty="0"/>
              <a:t>D</a:t>
            </a:r>
            <a:r>
              <a:rPr lang="en-US" altLang="ja-JP" baseline="-25000" dirty="0"/>
              <a:t>KL</a:t>
            </a:r>
            <a:r>
              <a:rPr lang="en-US" altLang="ja-JP" dirty="0"/>
              <a:t>[p(x):q(x)]=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 ∫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</a:t>
            </a:r>
            <a:endParaRPr lang="en-US" altLang="ja-JP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EA0D1C-8680-EB39-57B9-228F8C274A4A}"/>
              </a:ext>
            </a:extLst>
          </p:cNvPr>
          <p:cNvSpPr txBox="1"/>
          <p:nvPr/>
        </p:nvSpPr>
        <p:spPr>
          <a:xfrm>
            <a:off x="9723374" y="665108"/>
            <a:ext cx="2040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effectLst/>
              </a:rPr>
              <a:t>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</a:t>
            </a:r>
            <a:r>
              <a:rPr lang="en-US" altLang="ja-JP" b="0" i="0" dirty="0">
                <a:effectLst/>
                <a:latin typeface="Source Sans Pro" panose="020B0503030403020204" pitchFamily="34" charset="0"/>
              </a:rPr>
              <a:t>»</a:t>
            </a:r>
            <a:r>
              <a:rPr lang="en-US" altLang="ja-JP" dirty="0"/>
              <a:t>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8C22B-2D22-8C79-6188-426BF19D5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3126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E82DB-1133-0D40-74EF-DC2A59953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EF75A7B-0ACD-480D-E217-FA027DBCEC51}"/>
              </a:ext>
            </a:extLst>
          </p:cNvPr>
          <p:cNvSpPr txBox="1">
            <a:spLocks/>
          </p:cNvSpPr>
          <p:nvPr/>
        </p:nvSpPr>
        <p:spPr>
          <a:xfrm>
            <a:off x="78509" y="18255"/>
            <a:ext cx="1203498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Dual geometry of smooth Legendre-type functions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4722C0-A964-7AFB-FD57-5A6E18747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146339"/>
            <a:ext cx="11430000" cy="55978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61B515-34B5-6EB6-B157-C24AE4174011}"/>
              </a:ext>
            </a:extLst>
          </p:cNvPr>
          <p:cNvSpPr txBox="1"/>
          <p:nvPr/>
        </p:nvSpPr>
        <p:spPr>
          <a:xfrm>
            <a:off x="2678545" y="446116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flat</a:t>
            </a:r>
            <a:endParaRPr kumimoji="1" lang="ja-JP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2DDE33-AA6A-485E-D7DD-7B139DCD3DBE}"/>
              </a:ext>
            </a:extLst>
          </p:cNvPr>
          <p:cNvSpPr txBox="1"/>
          <p:nvPr/>
        </p:nvSpPr>
        <p:spPr>
          <a:xfrm>
            <a:off x="8709871" y="4430673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flat</a:t>
            </a:r>
            <a:endParaRPr kumimoji="1" lang="ja-JP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F0799-5536-6EF2-A183-8F5F1D08FE4F}"/>
              </a:ext>
            </a:extLst>
          </p:cNvPr>
          <p:cNvSpPr txBox="1"/>
          <p:nvPr/>
        </p:nvSpPr>
        <p:spPr>
          <a:xfrm>
            <a:off x="4096308" y="5814238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usually</a:t>
            </a:r>
            <a:endParaRPr lang="en-US" altLang="ja-JP" dirty="0"/>
          </a:p>
          <a:p>
            <a:r>
              <a:rPr kumimoji="1" lang="en-US" altLang="ja-JP" dirty="0"/>
              <a:t>non-flat</a:t>
            </a:r>
            <a:endParaRPr kumimoji="1" lang="ja-JP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7EE204-EBC1-7250-BCDF-A58E6E6DE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27" y="6137403"/>
            <a:ext cx="2810787" cy="60677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31E7789-9C4F-7FDB-08D7-9A9C9BC79472}"/>
              </a:ext>
            </a:extLst>
          </p:cNvPr>
          <p:cNvSpPr txBox="1"/>
          <p:nvPr/>
        </p:nvSpPr>
        <p:spPr>
          <a:xfrm>
            <a:off x="199727" y="5669131"/>
            <a:ext cx="20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∇</a:t>
            </a:r>
            <a:r>
              <a:rPr kumimoji="1" lang="en-US" altLang="ja-JP" dirty="0"/>
              <a:t>-geodesic ODE: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33999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276100E-9EB7-2F43-8F10-7F7FEAEEB963}"/>
              </a:ext>
            </a:extLst>
          </p:cNvPr>
          <p:cNvSpPr txBox="1">
            <a:spLocks/>
          </p:cNvSpPr>
          <p:nvPr/>
        </p:nvSpPr>
        <p:spPr>
          <a:xfrm>
            <a:off x="83287" y="0"/>
            <a:ext cx="116681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Dual geometry of Bregman manifolds: </a:t>
            </a:r>
          </a:p>
          <a:p>
            <a:r>
              <a:rPr lang="en-US" altLang="ja-JP" b="1" dirty="0">
                <a:solidFill>
                  <a:schemeClr val="accent5"/>
                </a:solidFill>
              </a:rPr>
              <a:t>Convex conjugates (</a:t>
            </a:r>
            <a:r>
              <a:rPr kumimoji="1" lang="en-US" altLang="ja-JP" sz="4400" b="1" dirty="0">
                <a:solidFill>
                  <a:schemeClr val="accent5"/>
                </a:solidFill>
              </a:rPr>
              <a:t>F, F*) </a:t>
            </a:r>
            <a:r>
              <a:rPr lang="en-US" altLang="ja-JP" b="1" dirty="0">
                <a:solidFill>
                  <a:schemeClr val="accent5"/>
                </a:solidFill>
              </a:rPr>
              <a:t>yield dual flat connections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6C9B902-33E2-D8AF-1EEF-BF8E6E098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8119" y="1401555"/>
            <a:ext cx="4183310" cy="4351338"/>
          </a:xfrm>
        </p:spPr>
        <p:txBody>
          <a:bodyPr/>
          <a:lstStyle/>
          <a:p>
            <a:r>
              <a:rPr kumimoji="1" lang="en-US" altLang="ja-JP" dirty="0"/>
              <a:t>A connection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 is </a:t>
            </a:r>
            <a:r>
              <a:rPr kumimoji="1" lang="en-US" altLang="ja-JP" b="1" dirty="0">
                <a:solidFill>
                  <a:schemeClr val="accent4"/>
                </a:solidFill>
              </a:rPr>
              <a:t>flat </a:t>
            </a:r>
            <a:r>
              <a:rPr kumimoji="1" lang="en-US" altLang="ja-JP" dirty="0"/>
              <a:t>if there exists a coordinate system</a:t>
            </a:r>
            <a:r>
              <a:rPr kumimoji="1" lang="el-GR" altLang="ja-JP" dirty="0"/>
              <a:t>θ</a:t>
            </a:r>
            <a:r>
              <a:rPr kumimoji="1" lang="en-US" altLang="ja-JP" dirty="0"/>
              <a:t> such that all Christoffel symbols vanis</a:t>
            </a:r>
            <a:r>
              <a:rPr lang="en-US" altLang="ja-JP" dirty="0"/>
              <a:t>h: </a:t>
            </a:r>
            <a:r>
              <a:rPr kumimoji="1" lang="el-GR" altLang="ja-JP" dirty="0"/>
              <a:t>Γ </a:t>
            </a:r>
            <a:r>
              <a:rPr kumimoji="1" lang="en-US" altLang="ja-JP" dirty="0"/>
              <a:t>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=0.</a:t>
            </a:r>
          </a:p>
          <a:p>
            <a:r>
              <a:rPr lang="en-US" altLang="ja-JP" dirty="0"/>
              <a:t> </a:t>
            </a:r>
            <a:r>
              <a:rPr kumimoji="1" lang="el-GR" altLang="ja-JP" dirty="0"/>
              <a:t>θ </a:t>
            </a:r>
            <a:r>
              <a:rPr kumimoji="1" lang="en-US" altLang="ja-JP" dirty="0"/>
              <a:t> </a:t>
            </a:r>
            <a:r>
              <a:rPr lang="en-US" altLang="ja-JP" dirty="0"/>
              <a:t>is called</a:t>
            </a:r>
            <a:r>
              <a:rPr kumimoji="1" lang="el-GR" altLang="ja-JP" dirty="0"/>
              <a:t> </a:t>
            </a:r>
            <a:r>
              <a:rPr kumimoji="1" lang="el-GR" altLang="ja-JP" b="1" dirty="0">
                <a:solidFill>
                  <a:schemeClr val="accent4"/>
                </a:solidFill>
              </a:rPr>
              <a:t>∇</a:t>
            </a:r>
            <a:r>
              <a:rPr lang="en-US" altLang="ja-JP" b="1" dirty="0">
                <a:solidFill>
                  <a:schemeClr val="accent4"/>
                </a:solidFill>
              </a:rPr>
              <a:t> –affine coordinate system</a:t>
            </a:r>
            <a:r>
              <a:rPr kumimoji="1" lang="en-US" altLang="ja-JP" b="1" dirty="0">
                <a:solidFill>
                  <a:schemeClr val="accent4"/>
                </a:solidFill>
              </a:rPr>
              <a:t> </a:t>
            </a:r>
          </a:p>
          <a:p>
            <a:r>
              <a:rPr kumimoji="1" lang="el-GR" altLang="ja-JP" b="1" dirty="0">
                <a:solidFill>
                  <a:schemeClr val="accent4"/>
                </a:solidFill>
              </a:rPr>
              <a:t>∇</a:t>
            </a:r>
            <a:r>
              <a:rPr kumimoji="1" lang="en-US" altLang="ja-JP" b="1" dirty="0">
                <a:solidFill>
                  <a:schemeClr val="accent4"/>
                </a:solidFill>
              </a:rPr>
              <a:t>-geodesic </a:t>
            </a:r>
            <a:r>
              <a:rPr kumimoji="1" lang="en-US" altLang="ja-JP" dirty="0"/>
              <a:t>solves as </a:t>
            </a:r>
            <a:r>
              <a:rPr kumimoji="1" lang="en-US" altLang="ja-JP" b="1" dirty="0"/>
              <a:t>line segments</a:t>
            </a:r>
          </a:p>
          <a:p>
            <a:endParaRPr kumimoji="1" lang="ja-JP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69D446-0CCC-59A9-E288-D3CC449ED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968" y="1758067"/>
            <a:ext cx="6960289" cy="45591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4E46CF-C77D-B710-C1C9-83FD434E5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6660" y="5528636"/>
            <a:ext cx="3036907" cy="82615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85FD4B-31C4-E13B-607E-B9492D8A34E8}"/>
              </a:ext>
            </a:extLst>
          </p:cNvPr>
          <p:cNvCxnSpPr>
            <a:cxnSpLocks/>
          </p:cNvCxnSpPr>
          <p:nvPr/>
        </p:nvCxnSpPr>
        <p:spPr>
          <a:xfrm>
            <a:off x="9098470" y="5624334"/>
            <a:ext cx="2102177" cy="9156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F599B8-85C4-3D3A-573D-D444256F1D64}"/>
              </a:ext>
            </a:extLst>
          </p:cNvPr>
          <p:cNvCxnSpPr>
            <a:cxnSpLocks/>
          </p:cNvCxnSpPr>
          <p:nvPr/>
        </p:nvCxnSpPr>
        <p:spPr>
          <a:xfrm flipV="1">
            <a:off x="9447262" y="5449136"/>
            <a:ext cx="1404594" cy="9851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2127445-3112-26DB-209F-1EBED321EC98}"/>
              </a:ext>
            </a:extLst>
          </p:cNvPr>
          <p:cNvSpPr txBox="1"/>
          <p:nvPr/>
        </p:nvSpPr>
        <p:spPr>
          <a:xfrm>
            <a:off x="217546" y="1234847"/>
            <a:ext cx="80678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b="1" dirty="0"/>
              <a:t>(M,F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</a:t>
            </a:r>
            <a:r>
              <a:rPr kumimoji="1" lang="en-US" altLang="ja-JP" sz="2800" b="1" dirty="0"/>
              <a:t>g(</a:t>
            </a:r>
            <a:r>
              <a:rPr kumimoji="1" lang="el-GR" altLang="ja-JP" sz="2800" dirty="0"/>
              <a:t>θ</a:t>
            </a:r>
            <a:r>
              <a:rPr kumimoji="1" lang="en-US" altLang="ja-JP" sz="2800" b="1" dirty="0"/>
              <a:t>)=</a:t>
            </a:r>
            <a:r>
              <a:rPr kumimoji="1" lang="el-GR" altLang="ja-JP" sz="2800" b="1" dirty="0"/>
              <a:t> ∇</a:t>
            </a:r>
            <a:r>
              <a:rPr kumimoji="1" lang="en-US" altLang="ja-JP" sz="2800" b="1" baseline="30000" dirty="0"/>
              <a:t>2</a:t>
            </a:r>
            <a:r>
              <a:rPr kumimoji="1" lang="en-US" altLang="ja-JP" sz="2800" b="1" dirty="0"/>
              <a:t>F(</a:t>
            </a:r>
            <a:r>
              <a:rPr kumimoji="1" lang="el-GR" altLang="ja-JP" sz="2800" dirty="0"/>
              <a:t>θ</a:t>
            </a:r>
            <a:r>
              <a:rPr kumimoji="1" lang="en-US" altLang="ja-JP" sz="2800" b="1" dirty="0"/>
              <a:t>),</a:t>
            </a:r>
            <a:r>
              <a:rPr kumimoji="1" lang="el-GR" altLang="ja-JP" sz="2800" b="1" dirty="0"/>
              <a:t> </a:t>
            </a:r>
            <a:r>
              <a:rPr kumimoji="1" lang="en-US" altLang="ja-JP" sz="2800" b="1" dirty="0"/>
              <a:t>F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 </a:t>
            </a:r>
            <a:r>
              <a:rPr kumimoji="1" lang="el-GR" altLang="ja-JP" sz="2800" b="1" dirty="0"/>
              <a:t>∇ </a:t>
            </a:r>
            <a:r>
              <a:rPr kumimoji="1" lang="en-US" altLang="ja-JP" sz="2800" b="1" dirty="0"/>
              <a:t>,</a:t>
            </a:r>
            <a:r>
              <a:rPr kumimoji="1" lang="el-GR" altLang="ja-JP" sz="2800" b="1" dirty="0"/>
              <a:t> </a:t>
            </a:r>
            <a:r>
              <a:rPr kumimoji="1" lang="en-US" altLang="ja-JP" sz="2800" b="1" dirty="0"/>
              <a:t>F*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 </a:t>
            </a:r>
            <a:r>
              <a:rPr kumimoji="1" lang="el-GR" altLang="ja-JP" sz="2800" b="1" dirty="0"/>
              <a:t>∇</a:t>
            </a:r>
            <a:r>
              <a:rPr kumimoji="1" lang="en-US" altLang="ja-JP" sz="2800" b="1" dirty="0"/>
              <a:t>*)</a:t>
            </a:r>
            <a:endParaRPr lang="ja-JP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EA6148-0EDB-01F7-61A5-4F1266CB557B}"/>
              </a:ext>
            </a:extLst>
          </p:cNvPr>
          <p:cNvSpPr txBox="1"/>
          <p:nvPr/>
        </p:nvSpPr>
        <p:spPr>
          <a:xfrm>
            <a:off x="3082546" y="6513791"/>
            <a:ext cx="9119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"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The many faces of information geometry."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Not. Am. Math. Soc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69.1 (2022): 36-45.</a:t>
            </a:r>
            <a:endParaRPr lang="ja-JP" altLang="en-US" dirty="0">
              <a:solidFill>
                <a:schemeClr val="accent6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9CF52776-1A20-B675-E8D1-8B1D2C54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23285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57BD-86AB-0EAE-5E45-8B54CB395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8" y="-30420"/>
            <a:ext cx="12040642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Example: Bregman manifold of multivariate Gaussians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9DA448-689A-C30A-6D36-54BE5024E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31" y="6217111"/>
            <a:ext cx="5874706" cy="5560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642590-9F13-CBBC-4D8C-D9724B70E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590" y="1197555"/>
            <a:ext cx="9252810" cy="4433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C4D36D-75EE-20E4-AAF5-DBCE812F5692}"/>
              </a:ext>
            </a:extLst>
          </p:cNvPr>
          <p:cNvSpPr txBox="1"/>
          <p:nvPr/>
        </p:nvSpPr>
        <p:spPr>
          <a:xfrm>
            <a:off x="1657385" y="5632523"/>
            <a:ext cx="106586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Bregman divergence = </a:t>
            </a:r>
            <a:r>
              <a:rPr lang="en-US" altLang="ja-JP" sz="2800" b="1" dirty="0">
                <a:solidFill>
                  <a:schemeClr val="accent2"/>
                </a:solidFill>
              </a:rPr>
              <a:t>reverse  </a:t>
            </a:r>
            <a:r>
              <a:rPr lang="en-US" altLang="ja-JP" sz="2800" b="1" dirty="0" err="1">
                <a:solidFill>
                  <a:schemeClr val="accent2"/>
                </a:solidFill>
              </a:rPr>
              <a:t>Kullback-Leibler</a:t>
            </a:r>
            <a:r>
              <a:rPr lang="en-US" altLang="ja-JP" sz="2800" b="1" dirty="0">
                <a:solidFill>
                  <a:schemeClr val="accent2"/>
                </a:solidFill>
              </a:rPr>
              <a:t> divergence</a:t>
            </a:r>
            <a:endParaRPr lang="fr-FR" sz="2800" b="1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B2DE31-F7F0-CC02-50BE-F8CF696EF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1581" y="2367353"/>
            <a:ext cx="3158242" cy="6767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B1A02F-8FDA-BBCC-CB3D-B79F62DB0E10}"/>
              </a:ext>
            </a:extLst>
          </p:cNvPr>
          <p:cNvSpPr txBox="1"/>
          <p:nvPr/>
        </p:nvSpPr>
        <p:spPr>
          <a:xfrm>
            <a:off x="6706203" y="1947407"/>
            <a:ext cx="54857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w</a:t>
            </a:r>
            <a:r>
              <a:rPr kumimoji="1" lang="en-US" altLang="ja-JP" sz="2400" b="1" dirty="0"/>
              <a:t>ith respect to </a:t>
            </a:r>
            <a:r>
              <a:rPr lang="en-US" altLang="ja-JP" sz="2400" b="1" dirty="0"/>
              <a:t>n</a:t>
            </a:r>
            <a:r>
              <a:rPr kumimoji="1" lang="en-US" altLang="ja-JP" sz="2400" b="1" dirty="0"/>
              <a:t>atural parameters:</a:t>
            </a:r>
            <a:endParaRPr kumimoji="1" lang="ja-JP" altLang="en-US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26A5DC-4978-C665-EA99-20A7696BE028}"/>
              </a:ext>
            </a:extLst>
          </p:cNvPr>
          <p:cNvSpPr txBox="1"/>
          <p:nvPr/>
        </p:nvSpPr>
        <p:spPr>
          <a:xfrm>
            <a:off x="7323296" y="907445"/>
            <a:ext cx="486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/>
              <a:t>Cumulant function is convex:</a:t>
            </a:r>
            <a:endParaRPr kumimoji="1" lang="ja-JP" altLang="en-US" sz="24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7B41D5-1217-D139-551E-3947377A8C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7332" y="1338299"/>
            <a:ext cx="4643038" cy="7289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6ED7FDD-A649-EE95-040B-43DB268BD1FE}"/>
              </a:ext>
            </a:extLst>
          </p:cNvPr>
          <p:cNvSpPr txBox="1"/>
          <p:nvPr/>
        </p:nvSpPr>
        <p:spPr>
          <a:xfrm>
            <a:off x="276309" y="1180483"/>
            <a:ext cx="2799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b="1" dirty="0">
                <a:highlight>
                  <a:srgbClr val="FFFF00"/>
                </a:highlight>
              </a:rPr>
              <a:t>(</a:t>
            </a:r>
            <a:r>
              <a:rPr kumimoji="1" lang="en-US" altLang="ja-JP" sz="2400" b="1" dirty="0" err="1">
                <a:highlight>
                  <a:srgbClr val="FFFF00"/>
                </a:highlight>
              </a:rPr>
              <a:t>M,g</a:t>
            </a:r>
            <a:r>
              <a:rPr kumimoji="1" lang="en-US" altLang="ja-JP" sz="2400" b="1" dirty="0">
                <a:highlight>
                  <a:srgbClr val="FFFF00"/>
                </a:highlight>
              </a:rPr>
              <a:t>,</a:t>
            </a:r>
            <a:r>
              <a:rPr kumimoji="1" lang="el-GR" altLang="ja-JP" sz="2400" b="1" dirty="0">
                <a:highlight>
                  <a:srgbClr val="FFFF00"/>
                </a:highlight>
              </a:rPr>
              <a:t> ∇ </a:t>
            </a:r>
            <a:r>
              <a:rPr kumimoji="1" lang="en-US" altLang="ja-JP" sz="2400" b="1" dirty="0">
                <a:highlight>
                  <a:srgbClr val="FFFF00"/>
                </a:highlight>
              </a:rPr>
              <a:t>,</a:t>
            </a:r>
            <a:r>
              <a:rPr kumimoji="1" lang="el-GR" altLang="ja-JP" sz="2400" b="1" dirty="0">
                <a:highlight>
                  <a:srgbClr val="FFFF00"/>
                </a:highlight>
              </a:rPr>
              <a:t> ∇</a:t>
            </a:r>
            <a:r>
              <a:rPr kumimoji="1" lang="en-US" altLang="ja-JP" sz="2400" b="1" dirty="0">
                <a:highlight>
                  <a:srgbClr val="FFFF00"/>
                </a:highlight>
              </a:rPr>
              <a:t>*)</a:t>
            </a:r>
            <a:r>
              <a:rPr lang="ja-JP" altLang="en-US" sz="2400" b="1" dirty="0">
                <a:highlight>
                  <a:srgbClr val="FFFF00"/>
                </a:highlight>
              </a:rPr>
              <a:t> 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2F507BA2-4D7A-154C-AA4E-2EB0432A7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6518F-52B1-4AA8-1D56-5483A3E974CF}"/>
              </a:ext>
            </a:extLst>
          </p:cNvPr>
          <p:cNvSpPr txBox="1"/>
          <p:nvPr/>
        </p:nvSpPr>
        <p:spPr>
          <a:xfrm>
            <a:off x="141630" y="2727819"/>
            <a:ext cx="1834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>
                <a:solidFill>
                  <a:srgbClr val="FF0000"/>
                </a:solidFill>
              </a:rPr>
              <a:t>e-geodesic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671503-9530-62EC-6900-47719901BD97}"/>
              </a:ext>
            </a:extLst>
          </p:cNvPr>
          <p:cNvSpPr txBox="1"/>
          <p:nvPr/>
        </p:nvSpPr>
        <p:spPr>
          <a:xfrm>
            <a:off x="5244560" y="3445440"/>
            <a:ext cx="6801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1C01BF"/>
                </a:solidFill>
              </a:rPr>
              <a:t>m-geodesic </a:t>
            </a:r>
            <a:r>
              <a:rPr kumimoji="1" lang="en-US" altLang="ja-JP" sz="2400" dirty="0"/>
              <a:t>beware not mixture of Gaussians!</a:t>
            </a:r>
            <a:endParaRPr kumimoji="1" lang="ja-JP" alt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36362-ABA7-B391-D916-47FF72E38883}"/>
              </a:ext>
            </a:extLst>
          </p:cNvPr>
          <p:cNvSpPr txBox="1"/>
          <p:nvPr/>
        </p:nvSpPr>
        <p:spPr>
          <a:xfrm>
            <a:off x="2295507" y="2902502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Fisher-Rao geodesic</a:t>
            </a:r>
            <a:endParaRPr kumimoji="1" lang="ja-JP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48E587-61BB-4BB8-5AA9-13ADDAC5E5A7}"/>
              </a:ext>
            </a:extLst>
          </p:cNvPr>
          <p:cNvSpPr txBox="1"/>
          <p:nvPr/>
        </p:nvSpPr>
        <p:spPr>
          <a:xfrm>
            <a:off x="6570089" y="3031485"/>
            <a:ext cx="5485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b="1" dirty="0">
                <a:solidFill>
                  <a:schemeClr val="accent4"/>
                </a:solidFill>
              </a:rPr>
              <a:t>…but</a:t>
            </a:r>
            <a:r>
              <a:rPr lang="ja-JP" altLang="en-US" sz="2000" b="1" dirty="0">
                <a:solidFill>
                  <a:schemeClr val="accent4"/>
                </a:solidFill>
              </a:rPr>
              <a:t> </a:t>
            </a:r>
            <a:r>
              <a:rPr lang="en-US" altLang="ja-JP" sz="2000" b="1" dirty="0">
                <a:solidFill>
                  <a:schemeClr val="accent4"/>
                </a:solidFill>
              </a:rPr>
              <a:t>not</a:t>
            </a:r>
            <a:r>
              <a:rPr lang="ja-JP" altLang="en-US" sz="2000" b="1" dirty="0">
                <a:solidFill>
                  <a:schemeClr val="accent4"/>
                </a:solidFill>
              </a:rPr>
              <a:t> </a:t>
            </a:r>
            <a:r>
              <a:rPr kumimoji="1" lang="en-US" altLang="ja-JP" sz="2000" b="1" dirty="0">
                <a:solidFill>
                  <a:schemeClr val="accent4"/>
                </a:solidFill>
              </a:rPr>
              <a:t>convex</a:t>
            </a:r>
            <a:r>
              <a:rPr lang="en-US" altLang="ja-JP" sz="2000" b="1" dirty="0">
                <a:solidFill>
                  <a:schemeClr val="accent4"/>
                </a:solidFill>
              </a:rPr>
              <a:t> </a:t>
            </a:r>
            <a:r>
              <a:rPr lang="en-US" altLang="ja-JP" sz="2000" b="1" dirty="0" err="1">
                <a:solidFill>
                  <a:schemeClr val="accent4"/>
                </a:solidFill>
              </a:rPr>
              <a:t>wrt</a:t>
            </a:r>
            <a:r>
              <a:rPr lang="en-US" altLang="ja-JP" sz="2000" b="1" dirty="0">
                <a:solidFill>
                  <a:schemeClr val="accent4"/>
                </a:solidFill>
              </a:rPr>
              <a:t> (</a:t>
            </a:r>
            <a:r>
              <a:rPr lang="el-GR" altLang="ja-JP" sz="2000" b="1" dirty="0">
                <a:solidFill>
                  <a:schemeClr val="accent4"/>
                </a:solidFill>
              </a:rPr>
              <a:t>μΣ</a:t>
            </a:r>
            <a:r>
              <a:rPr lang="en-US" altLang="ja-JP" sz="2000" b="1" dirty="0">
                <a:solidFill>
                  <a:schemeClr val="accent4"/>
                </a:solidFill>
              </a:rPr>
              <a:t>) parameters</a:t>
            </a:r>
            <a:endParaRPr kumimoji="1" lang="ja-JP" altLang="en-US" sz="2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393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700" y="104760"/>
            <a:ext cx="11845955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Jensen difference/</a:t>
            </a:r>
            <a:r>
              <a:rPr lang="en-US" b="1" u="sng" dirty="0">
                <a:solidFill>
                  <a:schemeClr val="accent1"/>
                </a:solidFill>
              </a:rPr>
              <a:t>Jensen divergence </a:t>
            </a:r>
            <a:br>
              <a:rPr lang="en-US" b="1" u="sng" dirty="0">
                <a:solidFill>
                  <a:schemeClr val="accent1"/>
                </a:solidFill>
              </a:rPr>
            </a:br>
            <a:r>
              <a:rPr lang="en-US" sz="3200" b="1" dirty="0">
                <a:solidFill>
                  <a:schemeClr val="accent1"/>
                </a:solidFill>
              </a:rPr>
              <a:t>(also called </a:t>
            </a:r>
            <a:r>
              <a:rPr lang="en-US" sz="3200" b="1" dirty="0" err="1">
                <a:solidFill>
                  <a:schemeClr val="accent1"/>
                </a:solidFill>
              </a:rPr>
              <a:t>Burbea</a:t>
            </a:r>
            <a:r>
              <a:rPr lang="en-US" sz="3200" b="1" dirty="0">
                <a:solidFill>
                  <a:schemeClr val="accent1"/>
                </a:solidFill>
              </a:rPr>
              <a:t>-Rao divergences)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15362" name="Picture 2" descr="J_F(\theta_1,\theta_2) =\frac{F(\theta_1)+F(\theta_2)}{2}  -F \left(\frac{\theta_1+\theta_2}{2}\right) \geq 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20" y="2709780"/>
            <a:ext cx="6254089" cy="719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24141" y="6150114"/>
            <a:ext cx="1222001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The </a:t>
            </a:r>
            <a:r>
              <a:rPr lang="en-US" sz="2000" b="1" dirty="0" err="1">
                <a:solidFill>
                  <a:schemeClr val="accent6"/>
                </a:solidFill>
              </a:rPr>
              <a:t>Burbea</a:t>
            </a:r>
            <a:r>
              <a:rPr lang="en-US" sz="2000" b="1" dirty="0">
                <a:solidFill>
                  <a:schemeClr val="accent6"/>
                </a:solidFill>
              </a:rPr>
              <a:t>-Rao and Bhattacharyya centroids." </a:t>
            </a:r>
            <a:r>
              <a:rPr lang="en-US" sz="2000" b="1" i="1" dirty="0">
                <a:solidFill>
                  <a:schemeClr val="accent6"/>
                </a:solidFill>
              </a:rPr>
              <a:t>IEEE Transactions on Information Theory</a:t>
            </a:r>
            <a:r>
              <a:rPr lang="en-US" sz="2000" b="1" dirty="0">
                <a:solidFill>
                  <a:schemeClr val="accent6"/>
                </a:solidFill>
              </a:rPr>
              <a:t>  (2011)</a:t>
            </a:r>
          </a:p>
          <a:p>
            <a:r>
              <a:rPr lang="en-US" sz="2000" b="1" dirty="0">
                <a:solidFill>
                  <a:schemeClr val="accent6"/>
                </a:solidFill>
              </a:rPr>
              <a:t>A family of statistical symmetric divergences based on Jensen's inequality, arXiv:1009.4004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1562" y="897621"/>
            <a:ext cx="5360443" cy="335733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12426" y="1706138"/>
            <a:ext cx="6861495" cy="2217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Introduced by </a:t>
            </a:r>
            <a:r>
              <a:rPr lang="en-US" dirty="0" err="1"/>
              <a:t>Burbea</a:t>
            </a:r>
            <a:r>
              <a:rPr lang="en-US" dirty="0"/>
              <a:t> and Rao</a:t>
            </a:r>
          </a:p>
          <a:p>
            <a:r>
              <a:rPr lang="en-US" sz="2400" dirty="0">
                <a:highlight>
                  <a:srgbClr val="FFFF00"/>
                </a:highlight>
              </a:rPr>
              <a:t>Vertical gap induced by Jensen inequality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271C24-4DC1-B7C1-76C9-1A7899D0EF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920" y="3660719"/>
            <a:ext cx="6022536" cy="6131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EACE34B-92C4-8D3A-0465-EDFE80802A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1199" y="4413425"/>
            <a:ext cx="8351405" cy="6236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96EC6B1-F377-595F-B723-E3B231ECBB84}"/>
              </a:ext>
            </a:extLst>
          </p:cNvPr>
          <p:cNvSpPr txBox="1"/>
          <p:nvPr/>
        </p:nvSpPr>
        <p:spPr>
          <a:xfrm>
            <a:off x="-1108614" y="5085260"/>
            <a:ext cx="1387485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altLang="ja-JP" sz="2800" b="1" dirty="0">
                <a:solidFill>
                  <a:srgbClr val="FF0000"/>
                </a:solidFill>
              </a:rPr>
              <a:t>Asymptotic scaled skew Jensen divergences amount </a:t>
            </a:r>
          </a:p>
          <a:p>
            <a:pPr marL="0" indent="0" algn="ctr">
              <a:buNone/>
            </a:pPr>
            <a:r>
              <a:rPr lang="en-US" altLang="ja-JP" sz="2800" b="1" dirty="0">
                <a:solidFill>
                  <a:srgbClr val="FF0000"/>
                </a:solidFill>
              </a:rPr>
              <a:t>to forward/reverse Bregman divergences</a:t>
            </a:r>
          </a:p>
          <a:p>
            <a:endParaRPr kumimoji="1" lang="ja-JP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F56CD4-7A2A-3FFE-BD62-12EFC71B61E9}"/>
              </a:ext>
            </a:extLst>
          </p:cNvPr>
          <p:cNvSpPr txBox="1"/>
          <p:nvPr/>
        </p:nvSpPr>
        <p:spPr>
          <a:xfrm>
            <a:off x="335865" y="3348758"/>
            <a:ext cx="342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n</a:t>
            </a:r>
            <a:r>
              <a:rPr kumimoji="1" lang="en-US" altLang="ja-JP" dirty="0"/>
              <a:t>-point Jensen diversity index:</a:t>
            </a:r>
            <a:endParaRPr kumimoji="1"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7624D3-97A4-D6F7-C1B5-D625A4EBB74C}"/>
              </a:ext>
            </a:extLst>
          </p:cNvPr>
          <p:cNvSpPr txBox="1"/>
          <p:nvPr/>
        </p:nvSpPr>
        <p:spPr>
          <a:xfrm>
            <a:off x="70835" y="4569650"/>
            <a:ext cx="301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skewed</a:t>
            </a:r>
            <a:r>
              <a:rPr kumimoji="1" lang="en-US" altLang="ja-JP" dirty="0"/>
              <a:t> Jensen divergence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239041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F6A1905-E094-7F20-C29B-8F9A4DD79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5313027"/>
            <a:ext cx="3133725" cy="561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D7306A-83AB-5366-C294-80B8FF6DD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950" y="53958"/>
            <a:ext cx="12027049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Right Bregman centroid: </a:t>
            </a:r>
            <a:r>
              <a:rPr kumimoji="1" lang="en-US" altLang="ja-JP" sz="3600" b="1" dirty="0">
                <a:solidFill>
                  <a:schemeClr val="accent5"/>
                </a:solidFill>
              </a:rPr>
              <a:t> Bregman/Jensen decomposition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6B8F0-92C9-73F1-F210-CAEF1D3B7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31" y="1253330"/>
            <a:ext cx="11715077" cy="54546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ja-JP" b="0" i="0" u="none" strike="noStrike" baseline="0" dirty="0">
                <a:latin typeface="SFSS1095"/>
              </a:rPr>
              <a:t>Right Bregman centroid minimizes</a:t>
            </a:r>
          </a:p>
          <a:p>
            <a:pPr marL="0" indent="0">
              <a:buNone/>
            </a:pPr>
            <a:endParaRPr kumimoji="1" lang="en-US" altLang="ja-JP" dirty="0">
              <a:latin typeface="SFSS1095"/>
            </a:endParaRPr>
          </a:p>
          <a:p>
            <a:pPr marL="0" indent="0">
              <a:buNone/>
            </a:pPr>
            <a:r>
              <a:rPr lang="en-US" altLang="ja-JP" b="0" i="0" u="none" strike="noStrike" baseline="0" dirty="0">
                <a:latin typeface="SFSS1095"/>
              </a:rPr>
              <a:t>From </a:t>
            </a:r>
            <a:r>
              <a:rPr lang="en-US" altLang="ja-JP" b="1" i="0" u="none" strike="noStrike" baseline="0" dirty="0">
                <a:solidFill>
                  <a:srgbClr val="FF0000"/>
                </a:solidFill>
                <a:latin typeface="SFSS1095"/>
              </a:rPr>
              <a:t>Bregman information-bias decomposition</a:t>
            </a:r>
          </a:p>
          <a:p>
            <a:pPr marL="0" indent="0">
              <a:buNone/>
            </a:pPr>
            <a:endParaRPr kumimoji="1" lang="en-US" altLang="ja-JP" dirty="0">
              <a:latin typeface="SFSS1095"/>
            </a:endParaRPr>
          </a:p>
          <a:p>
            <a:pPr marL="0" indent="0">
              <a:buNone/>
            </a:pPr>
            <a:endParaRPr lang="en-US" altLang="ja-JP" dirty="0">
              <a:latin typeface="SFSS1095"/>
            </a:endParaRPr>
          </a:p>
          <a:p>
            <a:pPr marL="0" indent="0">
              <a:buNone/>
            </a:pPr>
            <a:endParaRPr kumimoji="1" lang="en-US" altLang="ja-JP" dirty="0">
              <a:latin typeface="SFSS1095"/>
            </a:endParaRPr>
          </a:p>
          <a:p>
            <a:pPr marL="0" indent="0">
              <a:buNone/>
            </a:pPr>
            <a:r>
              <a:rPr kumimoji="1" lang="en-US" altLang="ja-JP" dirty="0">
                <a:latin typeface="SFSS1095"/>
              </a:rPr>
              <a:t>We get                 with                           . Right Bregman centroid is </a:t>
            </a:r>
            <a:r>
              <a:rPr kumimoji="1" lang="en-US" altLang="ja-JP" b="1" dirty="0">
                <a:solidFill>
                  <a:srgbClr val="FF0000"/>
                </a:solidFill>
                <a:latin typeface="SFSS1095"/>
              </a:rPr>
              <a:t>unique</a:t>
            </a:r>
            <a:r>
              <a:rPr kumimoji="1" lang="en-US" altLang="ja-JP" dirty="0">
                <a:latin typeface="SFSS1095"/>
              </a:rPr>
              <a:t>.</a:t>
            </a:r>
          </a:p>
          <a:p>
            <a:pPr marL="0" indent="0">
              <a:buNone/>
            </a:pPr>
            <a:endParaRPr lang="en-US" altLang="ja-JP" dirty="0">
              <a:latin typeface="SFSS1095"/>
            </a:endParaRPr>
          </a:p>
          <a:p>
            <a:pPr marL="0" indent="0">
              <a:buNone/>
            </a:pPr>
            <a:r>
              <a:rPr kumimoji="1" lang="en-US" altLang="ja-JP" dirty="0">
                <a:latin typeface="SFSS1095"/>
              </a:rPr>
              <a:t>Furthermore, a </a:t>
            </a:r>
            <a:r>
              <a:rPr kumimoji="1" lang="en-US" altLang="ja-JP" b="1" dirty="0">
                <a:solidFill>
                  <a:srgbClr val="FF0000"/>
                </a:solidFill>
                <a:latin typeface="SFSS1095"/>
              </a:rPr>
              <a:t>D-centroid</a:t>
            </a:r>
            <a:r>
              <a:rPr kumimoji="1" lang="en-US" altLang="ja-JP" dirty="0">
                <a:latin typeface="SFSS1095"/>
              </a:rPr>
              <a:t> minimizing                                             at the center of mass of parameters is necessarily a Bregman divergence: </a:t>
            </a:r>
            <a:r>
              <a:rPr kumimoji="1" lang="en-US" altLang="ja-JP" dirty="0">
                <a:highlight>
                  <a:srgbClr val="FFFF00"/>
                </a:highlight>
                <a:latin typeface="SFSS1095"/>
              </a:rPr>
              <a:t>exhaustive property                                         </a:t>
            </a:r>
            <a:endParaRPr kumimoji="1" lang="ja-JP" altLang="en-US" sz="4000" dirty="0">
              <a:highlight>
                <a:srgbClr val="FFFF00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A7581A-3CF4-F5EC-7B46-1B295748BED3}"/>
              </a:ext>
            </a:extLst>
          </p:cNvPr>
          <p:cNvSpPr txBox="1"/>
          <p:nvPr/>
        </p:nvSpPr>
        <p:spPr>
          <a:xfrm>
            <a:off x="1822523" y="6185082"/>
            <a:ext cx="102619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Banerjee </a:t>
            </a:r>
            <a:r>
              <a:rPr lang="en-US" altLang="ja-JP" b="1" dirty="0">
                <a:solidFill>
                  <a:schemeClr val="accent6"/>
                </a:solidFill>
              </a:rPr>
              <a:t>and</a:t>
            </a:r>
            <a:r>
              <a:rPr lang="ja-JP" altLang="en-US" b="1" dirty="0">
                <a:solidFill>
                  <a:schemeClr val="accent6"/>
                </a:solidFill>
              </a:rPr>
              <a:t> Wang: On the optimality of conditional expectation as a Bregman predictor </a:t>
            </a:r>
            <a:endParaRPr lang="en-US" altLang="ja-JP" b="1" dirty="0">
              <a:solidFill>
                <a:schemeClr val="accent6"/>
              </a:solidFill>
            </a:endParaRPr>
          </a:p>
          <a:p>
            <a:r>
              <a:rPr lang="ja-JP" altLang="en-US" b="1" dirty="0">
                <a:solidFill>
                  <a:schemeClr val="accent6"/>
                </a:solidFill>
              </a:rPr>
              <a:t>IEEE Transactions on Information Theory 51.7 (2005)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FCC55-D784-5B4D-B9AC-1EE243660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7210" y="1296964"/>
            <a:ext cx="3238500" cy="962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7A023F-DB63-384A-AB97-CB13E7D0F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5181" y="2782864"/>
            <a:ext cx="7962900" cy="15144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313A0CC-164C-F9FF-6368-ECB276C729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9412" y="4297339"/>
            <a:ext cx="876300" cy="5238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91214CC-6B01-96D3-ED83-E098A2CCF6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6137" y="4244951"/>
            <a:ext cx="1952625" cy="628650"/>
          </a:xfrm>
          <a:prstGeom prst="rect">
            <a:avLst/>
          </a:prstGeom>
        </p:spPr>
      </p:pic>
      <p:sp>
        <p:nvSpPr>
          <p:cNvPr id="4" name="Arrow: Curved Left 3">
            <a:extLst>
              <a:ext uri="{FF2B5EF4-FFF2-40B4-BE49-F238E27FC236}">
                <a16:creationId xmlns:a16="http://schemas.microsoft.com/office/drawing/2014/main" id="{4F7BB7B5-3A03-6A87-9464-82B47351F728}"/>
              </a:ext>
            </a:extLst>
          </p:cNvPr>
          <p:cNvSpPr/>
          <p:nvPr/>
        </p:nvSpPr>
        <p:spPr>
          <a:xfrm>
            <a:off x="9229725" y="1480008"/>
            <a:ext cx="1164125" cy="2026763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1971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4FF7C4-B023-A66A-A341-1BA84A6E1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970" y="4490539"/>
            <a:ext cx="1952625" cy="62865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D11A8-AB81-783C-3856-5361D4F51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174" y="1561601"/>
            <a:ext cx="115919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The weighted average right Bregman divergence (BD)</a:t>
            </a:r>
          </a:p>
          <a:p>
            <a:pPr marL="0" indent="0">
              <a:buNone/>
            </a:pPr>
            <a:endParaRPr kumimoji="1"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altLang="ja-JP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decomposes into the sum of a </a:t>
            </a:r>
            <a:r>
              <a:rPr lang="en-US" altLang="ja-JP" sz="24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Bregman information</a:t>
            </a:r>
            <a:r>
              <a:rPr lang="ja-JP" alt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ja-JP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(aka Jensen diversity index) and a </a:t>
            </a:r>
            <a:r>
              <a:rPr lang="en-US" altLang="ja-JP" sz="24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bias divergence </a:t>
            </a:r>
            <a:r>
              <a:rPr lang="en-US" altLang="ja-JP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term:</a:t>
            </a:r>
          </a:p>
          <a:p>
            <a:pPr marL="0" indent="0" algn="l">
              <a:buNone/>
            </a:pPr>
            <a:endParaRPr kumimoji="1"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kumimoji="1"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here                            is a </a:t>
            </a:r>
            <a:r>
              <a:rPr kumimoji="1" lang="en-US" altLang="ja-JP" sz="2400" i="1" dirty="0">
                <a:latin typeface="Arial" panose="020B0604020202020204" pitchFamily="34" charset="0"/>
                <a:cs typeface="Arial" panose="020B0604020202020204" pitchFamily="34" charset="0"/>
              </a:rPr>
              <a:t>right Bregman centroid </a:t>
            </a:r>
            <a:r>
              <a:rPr kumimoji="1"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and the Bregman information generalizing variance when BD is squared Euclidean distance is:</a:t>
            </a:r>
            <a:endParaRPr kumimoji="1" lang="ja-JP" alt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F5B0F7-96F7-C844-E38B-CACF58107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150981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information-bias decomposition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F5D38A-6694-3E78-96E0-9E457CC0F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0911" y="2037090"/>
            <a:ext cx="6048375" cy="933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2FB2D5-49E7-AB38-73FC-CB7558EEB5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0911" y="3737270"/>
            <a:ext cx="7915275" cy="7048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ADE30B-11E7-9448-361E-B711780F7B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0911" y="5393826"/>
            <a:ext cx="9886950" cy="10382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230BE46-C648-21DF-7336-B604C3782714}"/>
              </a:ext>
            </a:extLst>
          </p:cNvPr>
          <p:cNvSpPr txBox="1"/>
          <p:nvPr/>
        </p:nvSpPr>
        <p:spPr>
          <a:xfrm>
            <a:off x="904743" y="6432051"/>
            <a:ext cx="1128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Sided and symmetrized Bregman centroids. </a:t>
            </a:r>
            <a:r>
              <a:rPr lang="en-US" altLang="ja-JP" sz="2000" b="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sz="2000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55.6 (2009)</a:t>
            </a:r>
            <a:endParaRPr kumimoji="1" lang="ja-JP" altLang="en-US" sz="2000" dirty="0">
              <a:solidFill>
                <a:schemeClr val="accent6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E6B584A-69AC-72CA-28D3-E2A1CF9C3D74}"/>
              </a:ext>
            </a:extLst>
          </p:cNvPr>
          <p:cNvCxnSpPr/>
          <p:nvPr/>
        </p:nvCxnSpPr>
        <p:spPr>
          <a:xfrm>
            <a:off x="1551098" y="4362248"/>
            <a:ext cx="759489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56DF9AF-1868-E76B-F965-0D5B6026373A}"/>
              </a:ext>
            </a:extLst>
          </p:cNvPr>
          <p:cNvCxnSpPr>
            <a:cxnSpLocks/>
          </p:cNvCxnSpPr>
          <p:nvPr/>
        </p:nvCxnSpPr>
        <p:spPr>
          <a:xfrm>
            <a:off x="3905024" y="2610545"/>
            <a:ext cx="25121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9EAA757-CFAE-A0F0-A33E-54DA425274F5}"/>
              </a:ext>
            </a:extLst>
          </p:cNvPr>
          <p:cNvCxnSpPr>
            <a:cxnSpLocks/>
          </p:cNvCxnSpPr>
          <p:nvPr/>
        </p:nvCxnSpPr>
        <p:spPr>
          <a:xfrm>
            <a:off x="6908200" y="2608775"/>
            <a:ext cx="25121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9856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B585-1ADF-881C-20D4-E633B91C4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" y="188357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Jensen-Bregman divergences = Jensen div.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9AC80-35D0-085A-1C2C-167210B69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182" y="1723806"/>
            <a:ext cx="11401839" cy="4351338"/>
          </a:xfrm>
        </p:spPr>
        <p:txBody>
          <a:bodyPr>
            <a:norm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Jensen-Bregman divergence </a:t>
            </a:r>
            <a:r>
              <a:rPr kumimoji="1" lang="en-US" altLang="ja-JP" sz="2400" dirty="0"/>
              <a:t>is Jensen-Shannon </a:t>
            </a:r>
            <a:r>
              <a:rPr kumimoji="1" lang="en-US" altLang="ja-JP" sz="2400" dirty="0" err="1"/>
              <a:t>symmetrization</a:t>
            </a:r>
            <a:r>
              <a:rPr kumimoji="1" lang="en-US" altLang="ja-JP" sz="2400" dirty="0"/>
              <a:t> of Bregman divergence:</a:t>
            </a:r>
          </a:p>
          <a:p>
            <a:endParaRPr lang="en-US" altLang="ja-JP" sz="2400" dirty="0"/>
          </a:p>
          <a:p>
            <a:endParaRPr kumimoji="1"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en-US" altLang="ja-JP" sz="2400" dirty="0"/>
              <a:t>a</a:t>
            </a:r>
            <a:r>
              <a:rPr kumimoji="1" lang="en-US" altLang="ja-JP" sz="2400" dirty="0"/>
              <a:t>mounts to a </a:t>
            </a:r>
            <a:r>
              <a:rPr kumimoji="1" lang="en-US" altLang="ja-JP" sz="2400" b="1" dirty="0"/>
              <a:t>Jensen divergence </a:t>
            </a:r>
            <a:r>
              <a:rPr kumimoji="1" lang="en-US" altLang="ja-JP" sz="2400" dirty="0"/>
              <a:t>also calle</a:t>
            </a:r>
            <a:r>
              <a:rPr lang="en-US" altLang="ja-JP" sz="2400" dirty="0"/>
              <a:t>d </a:t>
            </a:r>
            <a:r>
              <a:rPr kumimoji="1" lang="en-US" altLang="ja-JP" sz="2400" b="1" dirty="0" err="1"/>
              <a:t>Burbea</a:t>
            </a:r>
            <a:r>
              <a:rPr kumimoji="1" lang="en-US" altLang="ja-JP" sz="2400" b="1" dirty="0"/>
              <a:t>-Rao divergence</a:t>
            </a:r>
            <a:r>
              <a:rPr kumimoji="1" lang="en-US" altLang="ja-JP" sz="2400" dirty="0"/>
              <a:t>.</a:t>
            </a:r>
          </a:p>
          <a:p>
            <a:endParaRPr lang="en-US" altLang="ja-JP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F3FDF-D8CA-95FF-E048-118FC1E7A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B95592-5E1B-CF77-754B-DF4AACE95FF3}"/>
              </a:ext>
            </a:extLst>
          </p:cNvPr>
          <p:cNvSpPr txBox="1"/>
          <p:nvPr/>
        </p:nvSpPr>
        <p:spPr>
          <a:xfrm>
            <a:off x="310742" y="6211669"/>
            <a:ext cx="11401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Skew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J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ensen-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B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regman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V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oronoi diagrams." </a:t>
            </a:r>
            <a:r>
              <a:rPr lang="en-US" altLang="ja-JP" b="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Transactions Voronoi Diagrams and Delaunay Triangulation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(2011)</a:t>
            </a:r>
          </a:p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On the Jensen–Shannon </a:t>
            </a:r>
            <a:r>
              <a:rPr lang="en-US" altLang="ja-JP" b="0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symmetrization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of distances relying on abstract means. </a:t>
            </a:r>
            <a:r>
              <a:rPr lang="en-US" altLang="ja-JP" b="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21.5 (2019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AFFA86-DF89-5578-7190-D79F709EC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468" y="2464473"/>
            <a:ext cx="7515225" cy="166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909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765E6-13DF-2731-0263-B5CDFC29D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01" y="-42688"/>
            <a:ext cx="10515600" cy="1325563"/>
          </a:xfrm>
        </p:spPr>
        <p:txBody>
          <a:bodyPr/>
          <a:lstStyle/>
          <a:p>
            <a:r>
              <a:rPr kumimoji="1" lang="en-US" altLang="ja-JP" dirty="0">
                <a:solidFill>
                  <a:schemeClr val="accent5"/>
                </a:solidFill>
              </a:rPr>
              <a:t>Outline</a:t>
            </a:r>
            <a:endParaRPr kumimoji="1" lang="ja-JP" altLang="en-US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9B919-8807-3FCA-DBA8-09E87E74F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39" y="2575276"/>
            <a:ext cx="11704321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en-US" altLang="ja-JP" b="1" dirty="0">
                <a:solidFill>
                  <a:srgbClr val="FF0000"/>
                </a:solidFill>
              </a:rPr>
              <a:t>Fisher-Rao </a:t>
            </a:r>
            <a:r>
              <a:rPr lang="en-US" altLang="ja-JP" b="1" dirty="0">
                <a:solidFill>
                  <a:srgbClr val="FF0000"/>
                </a:solidFill>
              </a:rPr>
              <a:t>manifolds</a:t>
            </a:r>
            <a:r>
              <a:rPr kumimoji="1" lang="en-US" altLang="ja-JP" b="1" dirty="0">
                <a:solidFill>
                  <a:srgbClr val="FF0000"/>
                </a:solidFill>
              </a:rPr>
              <a:t> </a:t>
            </a:r>
            <a:r>
              <a:rPr kumimoji="1" lang="en-US" altLang="ja-JP" dirty="0"/>
              <a:t>&amp; numerical Fisher-Rao Gaussian distances</a:t>
            </a:r>
          </a:p>
          <a:p>
            <a:pPr marL="514350" indent="-514350">
              <a:buFont typeface="+mj-lt"/>
              <a:buAutoNum type="arabicPeriod"/>
            </a:pPr>
            <a:endParaRPr kumimoji="1"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b="1" dirty="0">
                <a:solidFill>
                  <a:srgbClr val="FF0000"/>
                </a:solidFill>
              </a:rPr>
              <a:t>Hilbert geometry </a:t>
            </a:r>
            <a:r>
              <a:rPr lang="en-US" altLang="ja-JP" dirty="0"/>
              <a:t>&amp; fast distances between multivariate Gaussians</a:t>
            </a:r>
          </a:p>
          <a:p>
            <a:pPr marL="514350" indent="-514350">
              <a:buFont typeface="+mj-lt"/>
              <a:buAutoNum type="arabicPeriod"/>
            </a:pP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b="1" dirty="0">
                <a:solidFill>
                  <a:srgbClr val="FF0000"/>
                </a:solidFill>
              </a:rPr>
              <a:t>Bregman manifolds </a:t>
            </a:r>
            <a:r>
              <a:rPr lang="en-US" altLang="ja-JP" dirty="0"/>
              <a:t>and some usages for statistical models:</a:t>
            </a:r>
          </a:p>
          <a:p>
            <a:pPr marL="457200" lvl="1" indent="0">
              <a:buNone/>
            </a:pPr>
            <a:r>
              <a:rPr lang="en-US" altLang="ja-JP" dirty="0"/>
              <a:t>The </a:t>
            </a:r>
            <a:r>
              <a:rPr lang="en-US" altLang="ja-JP" i="1" dirty="0"/>
              <a:t>family of categorical distributions </a:t>
            </a:r>
            <a:r>
              <a:rPr lang="en-US" altLang="ja-JP" dirty="0"/>
              <a:t>view either as:</a:t>
            </a:r>
          </a:p>
          <a:p>
            <a:pPr lvl="1"/>
            <a:r>
              <a:rPr lang="en-US" altLang="ja-JP" dirty="0"/>
              <a:t>A </a:t>
            </a:r>
            <a:r>
              <a:rPr lang="en-US" altLang="ja-JP" b="1" dirty="0">
                <a:solidFill>
                  <a:srgbClr val="FF7C80"/>
                </a:solidFill>
              </a:rPr>
              <a:t>mixture family manifold </a:t>
            </a:r>
            <a:r>
              <a:rPr lang="en-US" altLang="ja-JP" dirty="0"/>
              <a:t>: Jensen-Shannon centroid</a:t>
            </a:r>
          </a:p>
          <a:p>
            <a:pPr lvl="1"/>
            <a:r>
              <a:rPr lang="en-US" altLang="ja-JP" dirty="0"/>
              <a:t>An </a:t>
            </a:r>
            <a:r>
              <a:rPr lang="en-US" altLang="ja-JP" b="1" dirty="0">
                <a:solidFill>
                  <a:srgbClr val="FF7C80"/>
                </a:solidFill>
              </a:rPr>
              <a:t>exponential family manifold</a:t>
            </a:r>
            <a:r>
              <a:rPr lang="en-US" altLang="ja-JP" dirty="0"/>
              <a:t>: Chernoff information/Chernoff point</a:t>
            </a:r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630286-A2A7-E46D-0FBF-A24D4148DC92}"/>
              </a:ext>
            </a:extLst>
          </p:cNvPr>
          <p:cNvSpPr txBox="1"/>
          <p:nvPr/>
        </p:nvSpPr>
        <p:spPr>
          <a:xfrm>
            <a:off x="243839" y="1282875"/>
            <a:ext cx="113752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O</a:t>
            </a:r>
            <a:r>
              <a:rPr kumimoji="1" lang="en-US" altLang="ja-JP" sz="2800" dirty="0"/>
              <a:t>verview of </a:t>
            </a:r>
            <a:r>
              <a:rPr kumimoji="1" lang="en-US" altLang="ja-JP" sz="2800" i="1" dirty="0"/>
              <a:t>three geometric structures </a:t>
            </a:r>
            <a:r>
              <a:rPr kumimoji="1" lang="en-US" altLang="ja-JP" sz="2800" dirty="0"/>
              <a:t>for the statistical models of </a:t>
            </a:r>
          </a:p>
          <a:p>
            <a:r>
              <a:rPr kumimoji="1" lang="en-US" altLang="ja-JP" sz="2800" u="sng" dirty="0"/>
              <a:t>normal distributions </a:t>
            </a:r>
            <a:r>
              <a:rPr kumimoji="1" lang="en-US" altLang="ja-JP" sz="2800" dirty="0"/>
              <a:t>and </a:t>
            </a:r>
            <a:r>
              <a:rPr kumimoji="1" lang="en-US" altLang="ja-JP" sz="2800" u="sng" dirty="0"/>
              <a:t>categorical distributions</a:t>
            </a:r>
            <a:r>
              <a:rPr kumimoji="1" lang="en-US" altLang="ja-JP" sz="2800" dirty="0"/>
              <a:t> with applications:</a:t>
            </a:r>
            <a:endParaRPr kumimoji="1" lang="en-US" altLang="ja-JP" sz="2000" dirty="0"/>
          </a:p>
        </p:txBody>
      </p:sp>
    </p:spTree>
    <p:extLst>
      <p:ext uri="{BB962C8B-B14F-4D97-AF65-F5344CB8AC3E}">
        <p14:creationId xmlns:p14="http://schemas.microsoft.com/office/powerpoint/2010/main" val="22334823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1DBC0-1649-F061-D44F-2B641703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992" y="18255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Categorical </a:t>
            </a:r>
            <a:r>
              <a:rPr lang="en-US" altLang="ja-JP" b="1" dirty="0">
                <a:solidFill>
                  <a:schemeClr val="accent5"/>
                </a:solidFill>
              </a:rPr>
              <a:t>model as a m</a:t>
            </a:r>
            <a:r>
              <a:rPr kumimoji="1" lang="en-US" altLang="ja-JP" b="1" dirty="0">
                <a:solidFill>
                  <a:schemeClr val="accent5"/>
                </a:solidFill>
              </a:rPr>
              <a:t>ixture family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8F009-6E2F-CD6E-3BDF-73A44890B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544" y="1360098"/>
            <a:ext cx="11584021" cy="4351338"/>
          </a:xfrm>
        </p:spPr>
        <p:txBody>
          <a:bodyPr/>
          <a:lstStyle/>
          <a:p>
            <a:r>
              <a:rPr kumimoji="1" lang="en-US" altLang="ja-JP" dirty="0"/>
              <a:t>Set of categorical distributions form a </a:t>
            </a:r>
            <a:r>
              <a:rPr kumimoji="1" lang="en-US" altLang="ja-JP" b="1" dirty="0">
                <a:solidFill>
                  <a:srgbClr val="FF0000"/>
                </a:solidFill>
              </a:rPr>
              <a:t>mixture family M</a:t>
            </a:r>
            <a:r>
              <a:rPr kumimoji="1" lang="en-US" altLang="ja-JP" dirty="0"/>
              <a:t>, 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a </a:t>
            </a:r>
            <a:r>
              <a:rPr kumimoji="1" lang="en-US" altLang="ja-JP" b="1" dirty="0">
                <a:solidFill>
                  <a:srgbClr val="FF0000"/>
                </a:solidFill>
              </a:rPr>
              <a:t>Bregman manifold for the negentropy generator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Given a set of n discrete </a:t>
            </a:r>
            <a:r>
              <a:rPr lang="en-US" altLang="ja-JP" dirty="0"/>
              <a:t>distributions (categorical distributions, normalized histograms), calculate its </a:t>
            </a:r>
            <a:r>
              <a:rPr lang="en-US" altLang="ja-JP" b="1" dirty="0">
                <a:solidFill>
                  <a:srgbClr val="FF0000"/>
                </a:solidFill>
              </a:rPr>
              <a:t>Jensen-Shannon centroid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2ACF6D-1D3B-0D27-A452-D851B7BD6426}"/>
              </a:ext>
            </a:extLst>
          </p:cNvPr>
          <p:cNvSpPr txBox="1"/>
          <p:nvPr/>
        </p:nvSpPr>
        <p:spPr>
          <a:xfrm>
            <a:off x="0" y="6470413"/>
            <a:ext cx="125308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On a generalization of the Jensen–Shannon divergence and the Jensen–Shannon centroid,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22.2 (2020)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4A8746-C3DB-0F4C-942A-762C594FF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94" y="5501667"/>
            <a:ext cx="5457825" cy="657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5C9A9B-C9C3-09E3-78E9-91300FE5B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1968" y="5462274"/>
            <a:ext cx="3543300" cy="6286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6924EB-593A-5CD9-21A7-D2DC3258A1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9048" y="6130208"/>
            <a:ext cx="2171700" cy="3143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A90934A-0DE6-61ED-DA56-3842B5990B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140" y="2402529"/>
            <a:ext cx="5715000" cy="95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88EBD0-579B-4E19-1E37-4289012D36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394" y="3510789"/>
            <a:ext cx="6324600" cy="8191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013F2AC-D83C-5292-7314-9C44753F77B9}"/>
              </a:ext>
            </a:extLst>
          </p:cNvPr>
          <p:cNvSpPr txBox="1"/>
          <p:nvPr/>
        </p:nvSpPr>
        <p:spPr>
          <a:xfrm>
            <a:off x="9223618" y="2178304"/>
            <a:ext cx="2970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A mixture family is closed </a:t>
            </a:r>
          </a:p>
          <a:p>
            <a:r>
              <a:rPr kumimoji="1" lang="en-US" altLang="ja-JP" dirty="0"/>
              <a:t>under mixture operations</a:t>
            </a:r>
            <a:endParaRPr kumimoji="1" lang="ja-JP" alt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41C32947-B7DF-DAA8-EA3F-9F9261D7B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40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9CCED9-71F6-2C71-9868-79A673B6D8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12584" y="2951716"/>
            <a:ext cx="1519069" cy="1418218"/>
          </a:xfrm>
          <a:prstGeom prst="rect">
            <a:avLst/>
          </a:prstGeom>
        </p:spPr>
      </p:pic>
      <p:sp>
        <p:nvSpPr>
          <p:cNvPr id="4" name="Explosion: 8 Points 3">
            <a:extLst>
              <a:ext uri="{FF2B5EF4-FFF2-40B4-BE49-F238E27FC236}">
                <a16:creationId xmlns:a16="http://schemas.microsoft.com/office/drawing/2014/main" id="{56E27745-84ED-E969-91EF-CA0C564A3A32}"/>
              </a:ext>
            </a:extLst>
          </p:cNvPr>
          <p:cNvSpPr/>
          <p:nvPr/>
        </p:nvSpPr>
        <p:spPr>
          <a:xfrm>
            <a:off x="6359237" y="2249062"/>
            <a:ext cx="3206216" cy="2200375"/>
          </a:xfrm>
          <a:prstGeom prst="irregularSeal1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>
                <a:solidFill>
                  <a:schemeClr val="tx1"/>
                </a:solidFill>
              </a:rPr>
              <a:t>Legendre</a:t>
            </a:r>
          </a:p>
          <a:p>
            <a:pPr algn="ctr"/>
            <a:r>
              <a:rPr kumimoji="1" lang="en-US" altLang="ja-JP" b="1" dirty="0">
                <a:solidFill>
                  <a:schemeClr val="tx1"/>
                </a:solidFill>
              </a:rPr>
              <a:t>Convex</a:t>
            </a:r>
          </a:p>
          <a:p>
            <a:pPr algn="ctr"/>
            <a:r>
              <a:rPr lang="en-US" altLang="ja-JP" b="1" dirty="0">
                <a:solidFill>
                  <a:schemeClr val="tx1"/>
                </a:solidFill>
              </a:rPr>
              <a:t>generator</a:t>
            </a:r>
            <a:endParaRPr kumimoji="1" lang="ja-JP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3368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triangle&#10;&#10;Description automatically generated">
            <a:extLst>
              <a:ext uri="{FF2B5EF4-FFF2-40B4-BE49-F238E27FC236}">
                <a16:creationId xmlns:a16="http://schemas.microsoft.com/office/drawing/2014/main" id="{773E9C34-1D88-D135-FE3E-1F85BCF15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25" y="1239023"/>
            <a:ext cx="4664302" cy="46643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56FA65-D77A-3800-A641-7F0D74952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41" y="5163015"/>
            <a:ext cx="3232882" cy="4187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F136DD-7C18-0430-9E9A-0CA82EAFC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25" y="18255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Dual geodesics and Fisher-Rao geodesics on the categorical manifold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6" name="Content Placeholder 5" descr="A diagram of a triangle&#10;&#10;Description automatically generated">
            <a:extLst>
              <a:ext uri="{FF2B5EF4-FFF2-40B4-BE49-F238E27FC236}">
                <a16:creationId xmlns:a16="http://schemas.microsoft.com/office/drawing/2014/main" id="{7DC53450-DA47-C02C-2F70-469DEDCB5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298" y="1343818"/>
            <a:ext cx="4780433" cy="478043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D2B1B-61A4-C0E1-D8B4-B5B518D09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DC7885-CADC-2DF4-6A7B-D20BD4B43DE2}"/>
              </a:ext>
            </a:extLst>
          </p:cNvPr>
          <p:cNvSpPr txBox="1"/>
          <p:nvPr/>
        </p:nvSpPr>
        <p:spPr>
          <a:xfrm>
            <a:off x="3992954" y="5758070"/>
            <a:ext cx="277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Exponential ∇-geodesic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B0F164-2D62-D5F0-C77F-6542C6CF4879}"/>
              </a:ext>
            </a:extLst>
          </p:cNvPr>
          <p:cNvSpPr txBox="1"/>
          <p:nvPr/>
        </p:nvSpPr>
        <p:spPr>
          <a:xfrm>
            <a:off x="3992954" y="6050308"/>
            <a:ext cx="2448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0070C0"/>
                </a:solidFill>
              </a:rPr>
              <a:t>Mixture ∇*-geodesic</a:t>
            </a:r>
            <a:endParaRPr kumimoji="1" lang="ja-JP" altLang="en-US" dirty="0">
              <a:solidFill>
                <a:srgbClr val="0070C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073A26-0096-4E8F-297E-D93307D4F826}"/>
              </a:ext>
            </a:extLst>
          </p:cNvPr>
          <p:cNvSpPr txBox="1"/>
          <p:nvPr/>
        </p:nvSpPr>
        <p:spPr>
          <a:xfrm>
            <a:off x="3992954" y="6342546"/>
            <a:ext cx="420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rgbClr val="FF66FF"/>
                </a:solidFill>
              </a:rPr>
              <a:t>Fisher-Rao ∇</a:t>
            </a:r>
            <a:r>
              <a:rPr kumimoji="1" lang="en-US" altLang="ja-JP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dirty="0">
                <a:solidFill>
                  <a:srgbClr val="FF66FF"/>
                </a:solidFill>
              </a:rPr>
              <a:t>-geodesic (Levi-Civita )</a:t>
            </a:r>
            <a:endParaRPr kumimoji="1" lang="ja-JP" altLang="en-US" dirty="0">
              <a:solidFill>
                <a:srgbClr val="FF66FF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3042558-DECB-442C-808C-CC9EDCCE72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7066" y="1594775"/>
            <a:ext cx="1017932" cy="106045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2BF8A7CE-3DF8-C020-8756-24BDAD32F73C}"/>
              </a:ext>
            </a:extLst>
          </p:cNvPr>
          <p:cNvGrpSpPr/>
          <p:nvPr/>
        </p:nvGrpSpPr>
        <p:grpSpPr>
          <a:xfrm>
            <a:off x="2817732" y="1564888"/>
            <a:ext cx="873891" cy="727346"/>
            <a:chOff x="2817732" y="1564888"/>
            <a:chExt cx="873891" cy="72734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65146C6-CCAC-7DD5-95D3-C2AB90C99F57}"/>
                </a:ext>
              </a:extLst>
            </p:cNvPr>
            <p:cNvCxnSpPr/>
            <p:nvPr/>
          </p:nvCxnSpPr>
          <p:spPr>
            <a:xfrm>
              <a:off x="2817732" y="2196790"/>
              <a:ext cx="87389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731FEB2-5D52-C011-9144-66FFE7C317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68631" y="1564888"/>
              <a:ext cx="0" cy="72734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12C074-F45D-79A0-469E-6F9895DBE096}"/>
                </a:ext>
              </a:extLst>
            </p:cNvPr>
            <p:cNvCxnSpPr>
              <a:cxnSpLocks/>
            </p:cNvCxnSpPr>
            <p:nvPr/>
          </p:nvCxnSpPr>
          <p:spPr>
            <a:xfrm>
              <a:off x="2968631" y="1694985"/>
              <a:ext cx="611456" cy="5018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732CF81-790E-830E-B9F6-B8D2A6FB4614}"/>
              </a:ext>
            </a:extLst>
          </p:cNvPr>
          <p:cNvSpPr txBox="1"/>
          <p:nvPr/>
        </p:nvSpPr>
        <p:spPr>
          <a:xfrm>
            <a:off x="3154318" y="1599422"/>
            <a:ext cx="602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Δ</a:t>
            </a:r>
            <a:r>
              <a:rPr lang="en-US" altLang="ja-JP" baseline="-25000" dirty="0"/>
              <a:t>1</a:t>
            </a:r>
            <a:endParaRPr lang="ja-JP" altLang="en-US" baseline="-25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B951E0-08A5-4390-3080-087F7C31B4DB}"/>
              </a:ext>
            </a:extLst>
          </p:cNvPr>
          <p:cNvSpPr txBox="1"/>
          <p:nvPr/>
        </p:nvSpPr>
        <p:spPr>
          <a:xfrm>
            <a:off x="3034036" y="2285893"/>
            <a:ext cx="3902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DD32FF-8CF5-43C9-9A54-79B157FC926E}"/>
              </a:ext>
            </a:extLst>
          </p:cNvPr>
          <p:cNvSpPr txBox="1"/>
          <p:nvPr/>
        </p:nvSpPr>
        <p:spPr>
          <a:xfrm>
            <a:off x="623454" y="5861221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Coordinate chart</a:t>
            </a:r>
            <a:endParaRPr kumimoji="1" lang="ja-JP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ABF947-2878-9669-4BB7-D44CC29CF4B9}"/>
              </a:ext>
            </a:extLst>
          </p:cNvPr>
          <p:cNvSpPr txBox="1"/>
          <p:nvPr/>
        </p:nvSpPr>
        <p:spPr>
          <a:xfrm>
            <a:off x="8905641" y="6055635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Embedded manifold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2822902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61ACE-CBF4-D589-AA6F-4607DF213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57" y="0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Amari-Nagaoka dual </a:t>
            </a:r>
            <a:r>
              <a:rPr lang="en-US" altLang="ja-JP" b="1" dirty="0">
                <a:solidFill>
                  <a:schemeClr val="accent5"/>
                </a:solidFill>
              </a:rPr>
              <a:t>±</a:t>
            </a:r>
            <a:r>
              <a:rPr kumimoji="1" lang="el-GR" altLang="ja-JP" b="1" dirty="0">
                <a:solidFill>
                  <a:schemeClr val="accent5"/>
                </a:solidFill>
              </a:rPr>
              <a:t>α</a:t>
            </a:r>
            <a:r>
              <a:rPr kumimoji="1" lang="en-US" altLang="ja-JP" b="1" dirty="0">
                <a:solidFill>
                  <a:schemeClr val="accent5"/>
                </a:solidFill>
              </a:rPr>
              <a:t>-geometry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4" name="EMFisherRaoSimplex">
            <a:hlinkClick r:id="" action="ppaction://media"/>
            <a:extLst>
              <a:ext uri="{FF2B5EF4-FFF2-40B4-BE49-F238E27FC236}">
                <a16:creationId xmlns:a16="http://schemas.microsoft.com/office/drawing/2014/main" id="{47C90929-A0E0-8D08-6A70-B412D85F95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4285" y="1175656"/>
            <a:ext cx="5486399" cy="5486399"/>
          </a:xfrm>
          <a:prstGeom prst="rect">
            <a:avLst/>
          </a:prstGeom>
        </p:spPr>
      </p:pic>
      <p:pic>
        <p:nvPicPr>
          <p:cNvPr id="5" name="geodesicalpha2">
            <a:hlinkClick r:id="" action="ppaction://media"/>
            <a:extLst>
              <a:ext uri="{FF2B5EF4-FFF2-40B4-BE49-F238E27FC236}">
                <a16:creationId xmlns:a16="http://schemas.microsoft.com/office/drawing/2014/main" id="{E62DEE75-9B86-DE37-EDED-1B93BA17D9C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44343" y="1175657"/>
            <a:ext cx="5486400" cy="548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801A4F-7ED9-9DB3-C715-2DB69A7C20A2}"/>
              </a:ext>
            </a:extLst>
          </p:cNvPr>
          <p:cNvSpPr txBox="1"/>
          <p:nvPr/>
        </p:nvSpPr>
        <p:spPr>
          <a:xfrm>
            <a:off x="1671782" y="6477389"/>
            <a:ext cx="39346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/>
              <a:t>± 1</a:t>
            </a:r>
            <a:r>
              <a:rPr kumimoji="1" lang="en-US" altLang="ja-JP" b="1" dirty="0"/>
              <a:t>-geometry or </a:t>
            </a:r>
            <a:r>
              <a:rPr kumimoji="1" lang="en-US" altLang="ja-JP" b="1" dirty="0" err="1"/>
              <a:t>em</a:t>
            </a:r>
            <a:r>
              <a:rPr kumimoji="1" lang="en-US" altLang="ja-JP" b="1" dirty="0"/>
              <a:t>-geometry</a:t>
            </a:r>
            <a:endParaRPr lang="ja-JP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F76BBA-A7C7-1FAF-6E06-F43712BFDCA5}"/>
              </a:ext>
            </a:extLst>
          </p:cNvPr>
          <p:cNvSpPr txBox="1"/>
          <p:nvPr/>
        </p:nvSpPr>
        <p:spPr>
          <a:xfrm>
            <a:off x="7598229" y="6477389"/>
            <a:ext cx="19376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/>
              <a:t>± </a:t>
            </a:r>
            <a:r>
              <a:rPr lang="el-GR" altLang="ja-JP" b="1" dirty="0"/>
              <a:t>α</a:t>
            </a:r>
            <a:r>
              <a:rPr kumimoji="1" lang="en-US" altLang="ja-JP" b="1" dirty="0"/>
              <a:t>-geometry</a:t>
            </a:r>
            <a:endParaRPr lang="ja-JP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B66D6C-D799-232D-32FB-AE0EBB324053}"/>
              </a:ext>
            </a:extLst>
          </p:cNvPr>
          <p:cNvSpPr txBox="1"/>
          <p:nvPr/>
        </p:nvSpPr>
        <p:spPr>
          <a:xfrm>
            <a:off x="5255491" y="2096655"/>
            <a:ext cx="19014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dirty="0"/>
              <a:t>Derived from</a:t>
            </a:r>
          </a:p>
          <a:p>
            <a:pPr algn="ctr"/>
            <a:r>
              <a:rPr lang="en-US" altLang="ja-JP" dirty="0"/>
              <a:t>Amari-</a:t>
            </a:r>
            <a:r>
              <a:rPr lang="en-US" altLang="ja-JP" dirty="0" err="1"/>
              <a:t>Chentsov</a:t>
            </a:r>
            <a:endParaRPr lang="en-US" altLang="ja-JP" dirty="0"/>
          </a:p>
          <a:p>
            <a:pPr algn="ctr"/>
            <a:r>
              <a:rPr lang="en-US" altLang="ja-JP" dirty="0"/>
              <a:t>c</a:t>
            </a:r>
            <a:r>
              <a:rPr kumimoji="1" lang="en-US" altLang="ja-JP" dirty="0"/>
              <a:t>ubic tensor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4444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25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2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072C6-1558-9039-B1C7-8FF74423C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174" y="83023"/>
            <a:ext cx="11838807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Jensen-Shannon centroid for mixture families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6915F-0A41-091A-B6E7-53AFD2965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9296" y="1898598"/>
            <a:ext cx="6416304" cy="1381809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D0C22F5-25BB-F04E-5BD2-73AFF76AAD5C}"/>
              </a:ext>
            </a:extLst>
          </p:cNvPr>
          <p:cNvSpPr txBox="1">
            <a:spLocks/>
          </p:cNvSpPr>
          <p:nvPr/>
        </p:nvSpPr>
        <p:spPr>
          <a:xfrm>
            <a:off x="361544" y="1360098"/>
            <a:ext cx="1174939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b="1" dirty="0">
                <a:solidFill>
                  <a:srgbClr val="FF0000"/>
                </a:solidFill>
              </a:rPr>
              <a:t>Jensen-Shannon divergence between two mixtures amounts to a Jensen divergence</a:t>
            </a:r>
            <a:r>
              <a:rPr lang="en-US" altLang="ja-JP" dirty="0"/>
              <a:t>:</a:t>
            </a:r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Task: Given a set of discrete distributions (categorical distributions, normalized histograms), calculate its Jensen-Shannon centroid:</a:t>
            </a:r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2D3673-C971-9ED4-C9DF-D0BE0C628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37" y="4158027"/>
            <a:ext cx="4076700" cy="25050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DA3222-05C5-1659-B0CA-3CFD02FBA7E0}"/>
              </a:ext>
            </a:extLst>
          </p:cNvPr>
          <p:cNvSpPr txBox="1"/>
          <p:nvPr/>
        </p:nvSpPr>
        <p:spPr>
          <a:xfrm>
            <a:off x="4612937" y="4666905"/>
            <a:ext cx="75584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Need to minimize a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difference of convex functions</a:t>
            </a:r>
          </a:p>
          <a:p>
            <a:r>
              <a:rPr lang="en-US" altLang="ja-JP" sz="2400" dirty="0"/>
              <a:t>DCA or </a:t>
            </a:r>
            <a:r>
              <a:rPr lang="en-US" altLang="ja-JP" sz="2400" b="1" dirty="0" err="1">
                <a:solidFill>
                  <a:srgbClr val="FF0000"/>
                </a:solidFill>
              </a:rPr>
              <a:t>ConCave</a:t>
            </a:r>
            <a:r>
              <a:rPr lang="en-US" altLang="ja-JP" sz="2400" b="1" dirty="0">
                <a:solidFill>
                  <a:srgbClr val="FF0000"/>
                </a:solidFill>
              </a:rPr>
              <a:t> Convex algorithm or DCA</a:t>
            </a:r>
            <a:r>
              <a:rPr lang="en-US" altLang="ja-JP" sz="2400" dirty="0"/>
              <a:t>!</a:t>
            </a:r>
            <a:endParaRPr kumimoji="1" lang="ja-JP" altLang="en-US" sz="2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8B8F0CB-9804-F95D-5ADD-387DE27F2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43</a:t>
            </a:fld>
            <a:endParaRPr kumimoji="1" lang="ja-JP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36005B-1030-A3AA-1A37-87A156B84A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544" y="2395293"/>
            <a:ext cx="4822634" cy="5807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2FF8565-79D1-5D82-1DD9-BD7A39E45FB2}"/>
              </a:ext>
            </a:extLst>
          </p:cNvPr>
          <p:cNvSpPr txBox="1">
            <a:spLocks/>
          </p:cNvSpPr>
          <p:nvPr/>
        </p:nvSpPr>
        <p:spPr>
          <a:xfrm>
            <a:off x="5576357" y="5556435"/>
            <a:ext cx="45480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200" b="1" dirty="0"/>
              <a:t>F is negentropy</a:t>
            </a:r>
            <a:endParaRPr lang="ja-JP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7193438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6627E-A71C-10F0-1A17-1995B4488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63DFF-B767-1C87-EC3F-4249A25E2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D66CC-4D6D-1535-37A3-02DC5D748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44</a:t>
            </a:fld>
            <a:endParaRPr kumimoji="1"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BDBFD-F486-A3E7-7667-D613165E4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648" y="158248"/>
            <a:ext cx="8057346" cy="66572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0DBB45-C0FE-CAF6-5833-DC771FBB2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087" y="377709"/>
            <a:ext cx="5400675" cy="24860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4A9F1F3-9BC2-D4BB-19B4-416C9EFFF2B6}"/>
              </a:ext>
            </a:extLst>
          </p:cNvPr>
          <p:cNvSpPr/>
          <p:nvPr/>
        </p:nvSpPr>
        <p:spPr>
          <a:xfrm>
            <a:off x="6512312" y="452437"/>
            <a:ext cx="2263698" cy="2279612"/>
          </a:xfrm>
          <a:prstGeom prst="rect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EA6D2F-61B2-86B4-FD30-40142948C743}"/>
              </a:ext>
            </a:extLst>
          </p:cNvPr>
          <p:cNvSpPr/>
          <p:nvPr/>
        </p:nvSpPr>
        <p:spPr>
          <a:xfrm>
            <a:off x="9387989" y="452437"/>
            <a:ext cx="2263698" cy="2279612"/>
          </a:xfrm>
          <a:prstGeom prst="rect">
            <a:avLst/>
          </a:prstGeom>
          <a:noFill/>
          <a:ln w="127000">
            <a:solidFill>
              <a:srgbClr val="1C01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269C38-DE6C-AE8F-CC25-330E79A2EF67}"/>
              </a:ext>
            </a:extLst>
          </p:cNvPr>
          <p:cNvSpPr txBox="1"/>
          <p:nvPr/>
        </p:nvSpPr>
        <p:spPr>
          <a:xfrm>
            <a:off x="7978698" y="3486887"/>
            <a:ext cx="46311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 Jensen–Shannon centroid</a:t>
            </a:r>
            <a:endParaRPr lang="ja-JP" alt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7C240E-2F5B-DAF4-AFDD-A988E2177867}"/>
              </a:ext>
            </a:extLst>
          </p:cNvPr>
          <p:cNvSpPr txBox="1"/>
          <p:nvPr/>
        </p:nvSpPr>
        <p:spPr>
          <a:xfrm>
            <a:off x="8090210" y="4282127"/>
            <a:ext cx="46311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>
                <a:solidFill>
                  <a:schemeClr val="bg1">
                    <a:lumMod val="65000"/>
                  </a:schemeClr>
                </a:solidFill>
              </a:rPr>
              <a:t>Jeffreys/SKL centroid</a:t>
            </a:r>
            <a:endParaRPr lang="ja-JP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F57A7B-5AC1-3D60-412F-32995192DAD0}"/>
              </a:ext>
            </a:extLst>
          </p:cNvPr>
          <p:cNvSpPr txBox="1"/>
          <p:nvPr/>
        </p:nvSpPr>
        <p:spPr>
          <a:xfrm>
            <a:off x="7823760" y="5226393"/>
            <a:ext cx="44103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 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Jensen–Shannon centroid</a:t>
            </a:r>
          </a:p>
          <a:p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do not require same support</a:t>
            </a:r>
            <a:endParaRPr lang="ja-JP" altLang="en-US" sz="24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2691940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3F929-A294-97A6-6B5C-75061481B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22" y="137034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Family of categorical distributions is </a:t>
            </a:r>
            <a:r>
              <a:rPr kumimoji="1" lang="en-US" altLang="ja-JP" b="1" dirty="0">
                <a:solidFill>
                  <a:schemeClr val="accent5"/>
                </a:solidFill>
                <a:highlight>
                  <a:srgbClr val="FFFF00"/>
                </a:highlight>
              </a:rPr>
              <a:t>both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an </a:t>
            </a:r>
            <a:r>
              <a:rPr kumimoji="1" lang="en-US" altLang="ja-JP" b="1" dirty="0">
                <a:solidFill>
                  <a:schemeClr val="accent5"/>
                </a:solidFill>
                <a:highlight>
                  <a:srgbClr val="FFFF00"/>
                </a:highlight>
              </a:rPr>
              <a:t>exponential family</a:t>
            </a:r>
            <a:r>
              <a:rPr kumimoji="1" lang="en-US" altLang="ja-JP" b="1" dirty="0">
                <a:solidFill>
                  <a:schemeClr val="accent5"/>
                </a:solidFill>
              </a:rPr>
              <a:t>  and a </a:t>
            </a:r>
            <a:r>
              <a:rPr kumimoji="1" lang="en-US" altLang="ja-JP" b="1" dirty="0">
                <a:solidFill>
                  <a:schemeClr val="accent5"/>
                </a:solidFill>
                <a:highlight>
                  <a:srgbClr val="FFFF00"/>
                </a:highlight>
              </a:rPr>
              <a:t>mixture family</a:t>
            </a:r>
            <a:r>
              <a:rPr kumimoji="1" lang="en-US" altLang="ja-JP" b="1" dirty="0">
                <a:solidFill>
                  <a:schemeClr val="accent5"/>
                </a:solidFill>
              </a:rPr>
              <a:t>!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0C773A-8712-4ED0-649B-0CA482B6A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45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4B9F65-54F0-8291-05F9-38FE3E4CF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22" y="1946824"/>
            <a:ext cx="11936888" cy="30431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CAD4A2-6A5F-C6F2-A53D-3D56B0A51F85}"/>
              </a:ext>
            </a:extLst>
          </p:cNvPr>
          <p:cNvSpPr txBox="1"/>
          <p:nvPr/>
        </p:nvSpPr>
        <p:spPr>
          <a:xfrm>
            <a:off x="1234054" y="5708994"/>
            <a:ext cx="101056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dirty="0"/>
              <a:t>Dual of a categorical exponential family is a categorical mixture family,</a:t>
            </a:r>
          </a:p>
          <a:p>
            <a:pPr algn="ctr"/>
            <a:r>
              <a:rPr lang="en-US" altLang="ja-JP" sz="2400" dirty="0"/>
              <a:t>and vice versa</a:t>
            </a:r>
            <a:endParaRPr kumimoji="1" lang="ja-JP" altLang="en-US" sz="2400" dirty="0"/>
          </a:p>
        </p:txBody>
      </p:sp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9B664805-4CB7-E8CB-8F38-840E6CB29E17}"/>
              </a:ext>
            </a:extLst>
          </p:cNvPr>
          <p:cNvSpPr/>
          <p:nvPr/>
        </p:nvSpPr>
        <p:spPr>
          <a:xfrm>
            <a:off x="5565767" y="1983711"/>
            <a:ext cx="1442224" cy="39587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b="1" dirty="0"/>
              <a:t>*</a:t>
            </a:r>
            <a:endParaRPr kumimoji="1" lang="ja-JP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5130369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C43B701B-382C-0355-FB6B-83889F3EC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66" y="0"/>
            <a:ext cx="11902068" cy="6694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FABACB-F43A-A7B4-066A-A63A8D7031C6}"/>
              </a:ext>
            </a:extLst>
          </p:cNvPr>
          <p:cNvSpPr txBox="1"/>
          <p:nvPr/>
        </p:nvSpPr>
        <p:spPr>
          <a:xfrm>
            <a:off x="8397766" y="5601278"/>
            <a:ext cx="41936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>
                <a:solidFill>
                  <a:srgbClr val="FFC000"/>
                </a:solidFill>
                <a:latin typeface="Source Sans Pro" panose="020B0503030403020204" pitchFamily="34" charset="0"/>
              </a:rPr>
              <a:t>p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(x|</a:t>
            </a:r>
            <a:r>
              <a:rPr lang="el-GR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) ∝ exp(&lt;x,</a:t>
            </a:r>
            <a:r>
              <a:rPr lang="el-GR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&gt;)</a:t>
            </a:r>
            <a:endParaRPr kumimoji="1" lang="ja-JP" altLang="en-US" sz="2800" dirty="0">
              <a:solidFill>
                <a:srgbClr val="FFC00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FB64A8E-42A7-DC2F-667C-36548C6A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8E0D4D-C156-6AB6-907D-94E440A16436}"/>
              </a:ext>
            </a:extLst>
          </p:cNvPr>
          <p:cNvSpPr txBox="1"/>
          <p:nvPr/>
        </p:nvSpPr>
        <p:spPr>
          <a:xfrm>
            <a:off x="9567746" y="4539454"/>
            <a:ext cx="2276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Example:</a:t>
            </a:r>
          </a:p>
          <a:p>
            <a:r>
              <a:rPr lang="en-US" altLang="ja-JP" b="1" dirty="0"/>
              <a:t>Gaussian manifold</a:t>
            </a:r>
            <a:endParaRPr kumimoji="1" lang="ja-JP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299BA7-E943-84EE-612D-9C9D9C4F53CA}"/>
              </a:ext>
            </a:extLst>
          </p:cNvPr>
          <p:cNvSpPr txBox="1"/>
          <p:nvPr/>
        </p:nvSpPr>
        <p:spPr>
          <a:xfrm>
            <a:off x="5118410" y="2910469"/>
            <a:ext cx="21275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Generalized</a:t>
            </a:r>
          </a:p>
          <a:p>
            <a:r>
              <a:rPr kumimoji="1" lang="en-US" altLang="ja-JP" dirty="0"/>
              <a:t>to</a:t>
            </a:r>
          </a:p>
          <a:p>
            <a:r>
              <a:rPr lang="en-US" altLang="ja-JP" dirty="0"/>
              <a:t>exponential family</a:t>
            </a:r>
          </a:p>
          <a:p>
            <a:r>
              <a:rPr lang="en-US" altLang="ja-JP" dirty="0"/>
              <a:t>manifold</a:t>
            </a:r>
            <a:endParaRPr kumimoji="1" lang="ja-JP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C32C4D-3360-F097-2AB6-5A31F36FA9E8}"/>
              </a:ext>
            </a:extLst>
          </p:cNvPr>
          <p:cNvSpPr txBox="1"/>
          <p:nvPr/>
        </p:nvSpPr>
        <p:spPr>
          <a:xfrm>
            <a:off x="3595254" y="737754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Exponential arc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2AFC84-B3F4-919F-86B3-12A077F46B7B}"/>
              </a:ext>
            </a:extLst>
          </p:cNvPr>
          <p:cNvSpPr txBox="1"/>
          <p:nvPr/>
        </p:nvSpPr>
        <p:spPr>
          <a:xfrm>
            <a:off x="2999509" y="2725803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Exponential arc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28E0A3-42C0-B29F-1BCC-AD111765548F}"/>
              </a:ext>
            </a:extLst>
          </p:cNvPr>
          <p:cNvSpPr txBox="1"/>
          <p:nvPr/>
        </p:nvSpPr>
        <p:spPr>
          <a:xfrm>
            <a:off x="2060863" y="4309527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00B0F0"/>
                </a:solidFill>
              </a:rPr>
              <a:t>Bisector</a:t>
            </a:r>
            <a:endParaRPr kumimoji="1" lang="ja-JP" altLang="en-US" b="1" dirty="0">
              <a:solidFill>
                <a:srgbClr val="00B0F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0B0E9D-96F7-D156-6E5F-3F719BB71EE5}"/>
              </a:ext>
            </a:extLst>
          </p:cNvPr>
          <p:cNvSpPr txBox="1"/>
          <p:nvPr/>
        </p:nvSpPr>
        <p:spPr>
          <a:xfrm>
            <a:off x="4558819" y="1639445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00B0F0"/>
                </a:solidFill>
              </a:rPr>
              <a:t>Bisector</a:t>
            </a:r>
            <a:endParaRPr kumimoji="1" lang="ja-JP" altLang="en-US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5741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F9E61-C6AF-D3BA-AC08-C08DB405D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34543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Chernoff point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4" name="Chernoff Point and Chernoff Information">
            <a:hlinkClick r:id="" action="ppaction://media"/>
            <a:extLst>
              <a:ext uri="{FF2B5EF4-FFF2-40B4-BE49-F238E27FC236}">
                <a16:creationId xmlns:a16="http://schemas.microsoft.com/office/drawing/2014/main" id="{5A9A530F-04AD-857E-6FAC-AC15DB9EE7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74771" y="560614"/>
            <a:ext cx="5540149" cy="554014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F553B3-6ABC-BCF8-A5D3-195DE9653C91}"/>
              </a:ext>
            </a:extLst>
          </p:cNvPr>
          <p:cNvSpPr txBox="1"/>
          <p:nvPr/>
        </p:nvSpPr>
        <p:spPr>
          <a:xfrm>
            <a:off x="502716" y="1787946"/>
            <a:ext cx="490551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800" dirty="0"/>
              <a:t>Unique </a:t>
            </a:r>
            <a:r>
              <a:rPr kumimoji="1" lang="en-US" altLang="ja-JP" sz="2800" dirty="0">
                <a:solidFill>
                  <a:srgbClr val="00B050"/>
                </a:solidFill>
              </a:rPr>
              <a:t>intersection point </a:t>
            </a:r>
            <a:r>
              <a:rPr kumimoji="1" lang="en-US" altLang="ja-JP" sz="2800" dirty="0"/>
              <a:t>of </a:t>
            </a:r>
          </a:p>
          <a:p>
            <a:pPr algn="ctr"/>
            <a:r>
              <a:rPr lang="en-US" altLang="ja-JP" sz="2800" dirty="0"/>
              <a:t>the </a:t>
            </a:r>
            <a:r>
              <a:rPr lang="en-US" altLang="ja-JP" sz="2800" dirty="0">
                <a:solidFill>
                  <a:srgbClr val="FF0000"/>
                </a:solidFill>
              </a:rPr>
              <a:t>exponential geodesic </a:t>
            </a:r>
          </a:p>
          <a:p>
            <a:pPr algn="ctr"/>
            <a:r>
              <a:rPr lang="en-US" altLang="ja-JP" sz="2800" dirty="0"/>
              <a:t>w</a:t>
            </a:r>
            <a:r>
              <a:rPr kumimoji="1" lang="en-US" altLang="ja-JP" sz="2800" dirty="0"/>
              <a:t>ith</a:t>
            </a:r>
          </a:p>
          <a:p>
            <a:pPr algn="ctr"/>
            <a:r>
              <a:rPr lang="en-US" altLang="ja-JP" sz="2800" dirty="0"/>
              <a:t>the </a:t>
            </a:r>
            <a:r>
              <a:rPr lang="en-US" altLang="ja-JP" sz="2800" dirty="0">
                <a:solidFill>
                  <a:srgbClr val="0070C0"/>
                </a:solidFill>
              </a:rPr>
              <a:t>dual mixture bisector</a:t>
            </a:r>
            <a:endParaRPr kumimoji="1" lang="ja-JP" altLang="en-US" sz="28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831546-54DC-9A63-2C13-304182C4FBEA}"/>
              </a:ext>
            </a:extLst>
          </p:cNvPr>
          <p:cNvSpPr txBox="1"/>
          <p:nvPr/>
        </p:nvSpPr>
        <p:spPr>
          <a:xfrm>
            <a:off x="2046514" y="6308209"/>
            <a:ext cx="9196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Here 2D probability simplex of the family of categorical distributions with 3 choices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00477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DC2BA-0BD4-A3BC-5FE6-73E1CEBCE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73" y="0"/>
            <a:ext cx="11939154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Summary:  </a:t>
            </a:r>
            <a:r>
              <a:rPr lang="en-US" altLang="ja-JP" b="1" dirty="0">
                <a:solidFill>
                  <a:schemeClr val="accent5"/>
                </a:solidFill>
              </a:rPr>
              <a:t>G</a:t>
            </a:r>
            <a:r>
              <a:rPr kumimoji="1" lang="en-US" altLang="ja-JP" b="1" dirty="0">
                <a:solidFill>
                  <a:schemeClr val="accent5"/>
                </a:solidFill>
              </a:rPr>
              <a:t>eometries of statistical models in ML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C3E8D-86F6-A3D1-1032-F03C2D24D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473" y="1171141"/>
            <a:ext cx="11949545" cy="5571116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Fisher-Rao manifolds </a:t>
            </a:r>
            <a:r>
              <a:rPr kumimoji="1" lang="en-US" altLang="ja-JP" dirty="0"/>
              <a:t>= Riemannian manifolds </a:t>
            </a:r>
            <a:r>
              <a:rPr kumimoji="1" lang="en-US" altLang="ja-JP" dirty="0" err="1"/>
              <a:t>wrt</a:t>
            </a:r>
            <a:r>
              <a:rPr kumimoji="1" lang="en-US" altLang="ja-JP" dirty="0"/>
              <a:t> Fisher metrics. </a:t>
            </a:r>
          </a:p>
          <a:p>
            <a:pPr marL="0" indent="0">
              <a:buNone/>
            </a:pPr>
            <a:r>
              <a:rPr lang="en-US" altLang="ja-JP" dirty="0"/>
              <a:t>  </a:t>
            </a:r>
            <a:r>
              <a:rPr kumimoji="1" lang="en-US" altLang="ja-JP" dirty="0"/>
              <a:t>Fisher-Rao distance = Riemannian distance, metric distance</a:t>
            </a:r>
          </a:p>
          <a:p>
            <a:pPr marL="0" indent="0">
              <a:buNone/>
            </a:pPr>
            <a:r>
              <a:rPr lang="en-US" altLang="ja-JP" b="1" dirty="0"/>
              <a:t>  </a:t>
            </a:r>
            <a:r>
              <a:rPr lang="en-US" altLang="ja-JP" b="1" i="1" dirty="0">
                <a:highlight>
                  <a:srgbClr val="FFFF00"/>
                </a:highlight>
              </a:rPr>
              <a:t>Problems</a:t>
            </a:r>
            <a:r>
              <a:rPr lang="en-US" altLang="ja-JP" b="1" dirty="0">
                <a:highlight>
                  <a:srgbClr val="FFFF00"/>
                </a:highlight>
              </a:rPr>
              <a:t>: Are geodesics unique? Fisher-Rao distance in closed form?</a:t>
            </a:r>
          </a:p>
          <a:p>
            <a:pPr marL="0" indent="0">
              <a:buNone/>
            </a:pPr>
            <a:r>
              <a:rPr kumimoji="1" lang="en-US" altLang="ja-JP" dirty="0"/>
              <a:t>  </a:t>
            </a:r>
            <a:r>
              <a:rPr lang="ja-JP" altLang="en-US" b="1" i="0" dirty="0">
                <a:solidFill>
                  <a:schemeClr val="accent4"/>
                </a:solidFill>
                <a:effectLst/>
                <a:latin typeface="u2000"/>
              </a:rPr>
              <a:t>→ </a:t>
            </a:r>
            <a:r>
              <a:rPr kumimoji="1" lang="en-US" altLang="ja-JP" b="1" dirty="0">
                <a:solidFill>
                  <a:schemeClr val="accent4"/>
                </a:solidFill>
              </a:rPr>
              <a:t>Get fine approximations of Fisher-Rao between MVNs.</a:t>
            </a:r>
          </a:p>
          <a:p>
            <a:pPr marL="0" indent="0">
              <a:buNone/>
            </a:pPr>
            <a:endParaRPr kumimoji="1" lang="en-US" altLang="ja-JP" b="1" dirty="0">
              <a:solidFill>
                <a:schemeClr val="accent4"/>
              </a:solidFill>
            </a:endParaRPr>
          </a:p>
          <a:p>
            <a:r>
              <a:rPr kumimoji="1" lang="en-US" altLang="ja-JP" b="1" dirty="0">
                <a:solidFill>
                  <a:srgbClr val="FF0000"/>
                </a:solidFill>
              </a:rPr>
              <a:t>Hilbert geometry </a:t>
            </a:r>
            <a:r>
              <a:rPr kumimoji="1" lang="en-US" altLang="ja-JP" dirty="0"/>
              <a:t>on bounded convex domains and  </a:t>
            </a:r>
            <a:r>
              <a:rPr kumimoji="1" lang="en-US" altLang="ja-JP" dirty="0" err="1"/>
              <a:t>Birkhoff</a:t>
            </a:r>
            <a:r>
              <a:rPr kumimoji="1" lang="en-US" altLang="ja-JP" dirty="0"/>
              <a:t> geometry on cones, diffeomorphic and metric embeddings of MVN in the SPD cone:</a:t>
            </a:r>
          </a:p>
          <a:p>
            <a:pPr marL="0" indent="0">
              <a:buNone/>
            </a:pPr>
            <a:r>
              <a:rPr lang="ja-JP" altLang="en-US" b="1" i="0" dirty="0">
                <a:solidFill>
                  <a:schemeClr val="accent4"/>
                </a:solidFill>
                <a:effectLst/>
                <a:latin typeface="u2000"/>
              </a:rPr>
              <a:t>  → </a:t>
            </a:r>
            <a:r>
              <a:rPr kumimoji="1" lang="en-US" altLang="ja-JP" b="1" dirty="0">
                <a:solidFill>
                  <a:schemeClr val="accent4"/>
                </a:solidFill>
              </a:rPr>
              <a:t>Get new fast distances between MVNs, straight line geodesics</a:t>
            </a:r>
          </a:p>
          <a:p>
            <a:pPr marL="0" indent="0">
              <a:buNone/>
            </a:pPr>
            <a:endParaRPr kumimoji="1" lang="en-US" altLang="ja-JP" b="1" dirty="0">
              <a:solidFill>
                <a:schemeClr val="accent4"/>
              </a:solidFill>
            </a:endParaRPr>
          </a:p>
          <a:p>
            <a:r>
              <a:rPr lang="en-US" altLang="ja-JP" b="1" dirty="0">
                <a:solidFill>
                  <a:srgbClr val="FF0000"/>
                </a:solidFill>
              </a:rPr>
              <a:t>Bregman manifolds </a:t>
            </a:r>
            <a:r>
              <a:rPr lang="en-US" altLang="ja-JP" dirty="0"/>
              <a:t>= </a:t>
            </a:r>
            <a:r>
              <a:rPr lang="en-US" altLang="ja-JP" b="1" dirty="0"/>
              <a:t>dual geometry of  convex functions  </a:t>
            </a:r>
          </a:p>
          <a:p>
            <a:pPr lvl="1"/>
            <a:r>
              <a:rPr kumimoji="1" lang="en-US" altLang="ja-JP" dirty="0"/>
              <a:t>Mixture families:  F=negentropy, Jensen-Shannon centroid = Jensen centroid</a:t>
            </a:r>
          </a:p>
          <a:p>
            <a:pPr lvl="1"/>
            <a:r>
              <a:rPr kumimoji="1" lang="en-US" altLang="ja-JP" dirty="0"/>
              <a:t>Exponential families: F=cumulant function or Z=partition functions </a:t>
            </a:r>
          </a:p>
          <a:p>
            <a:pPr lvl="1"/>
            <a:r>
              <a:rPr lang="en-US" altLang="ja-JP" b="1" dirty="0">
                <a:solidFill>
                  <a:schemeClr val="accent4"/>
                </a:solidFill>
              </a:rPr>
              <a:t>Duo Bregman divergences </a:t>
            </a:r>
            <a:r>
              <a:rPr lang="en-US" altLang="ja-JP" dirty="0"/>
              <a:t>and KLD between truncated exponential family densities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504656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graph of a triangle&#10;&#10;Description automatically generated with medium confidence">
            <a:extLst>
              <a:ext uri="{FF2B5EF4-FFF2-40B4-BE49-F238E27FC236}">
                <a16:creationId xmlns:a16="http://schemas.microsoft.com/office/drawing/2014/main" id="{2E81AAFF-ABA5-BCA0-F353-024EB56B0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0" y="3734207"/>
            <a:ext cx="5854384" cy="3107280"/>
          </a:xfrm>
          <a:prstGeom prst="rect">
            <a:avLst/>
          </a:prstGeom>
        </p:spPr>
      </p:pic>
      <p:pic>
        <p:nvPicPr>
          <p:cNvPr id="16" name="Picture 15" descr="A graph showing the value of a stock market&#10;&#10;Description automatically generated">
            <a:extLst>
              <a:ext uri="{FF2B5EF4-FFF2-40B4-BE49-F238E27FC236}">
                <a16:creationId xmlns:a16="http://schemas.microsoft.com/office/drawing/2014/main" id="{7272A106-ABAF-F6E5-C91D-9617E5939C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058" y="852854"/>
            <a:ext cx="5633854" cy="2990231"/>
          </a:xfrm>
          <a:prstGeom prst="rect">
            <a:avLst/>
          </a:prstGeom>
        </p:spPr>
      </p:pic>
      <p:pic>
        <p:nvPicPr>
          <p:cNvPr id="10" name="Picture 9" descr="A graph of a curve&#10;&#10;Description automatically generated with medium confidence">
            <a:extLst>
              <a:ext uri="{FF2B5EF4-FFF2-40B4-BE49-F238E27FC236}">
                <a16:creationId xmlns:a16="http://schemas.microsoft.com/office/drawing/2014/main" id="{FB392301-1215-AF47-6498-5AB2C3A10F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78" y="3629359"/>
            <a:ext cx="5579774" cy="2961527"/>
          </a:xfrm>
          <a:prstGeom prst="rect">
            <a:avLst/>
          </a:prstGeom>
        </p:spPr>
      </p:pic>
      <p:pic>
        <p:nvPicPr>
          <p:cNvPr id="14" name="Picture 13" descr="A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EF504510-9F8C-3596-D51B-0749EFCBED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" y="1053419"/>
            <a:ext cx="5846697" cy="31032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16A7FC-F4A9-1398-BB62-81EE92012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5B29CE-D796-9BD0-5873-9A0390487E51}"/>
              </a:ext>
            </a:extLst>
          </p:cNvPr>
          <p:cNvSpPr txBox="1"/>
          <p:nvPr/>
        </p:nvSpPr>
        <p:spPr>
          <a:xfrm>
            <a:off x="3871264" y="452744"/>
            <a:ext cx="3329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 b="1" dirty="0" err="1"/>
              <a:t>pyBregMan</a:t>
            </a:r>
            <a:endParaRPr kumimoji="1" lang="ja-JP" altLang="en-US" sz="4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A131F9-317E-E4ED-13E4-D058DBF30C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310" y="89272"/>
            <a:ext cx="3036673" cy="11329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1E318B-78E5-E9E5-7D6F-1E974715EFB4}"/>
              </a:ext>
            </a:extLst>
          </p:cNvPr>
          <p:cNvSpPr txBox="1"/>
          <p:nvPr/>
        </p:nvSpPr>
        <p:spPr>
          <a:xfrm>
            <a:off x="3871264" y="152407"/>
            <a:ext cx="778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A Python library for geometric computing on Bregman Manifolds</a:t>
            </a:r>
            <a:endParaRPr kumimoji="1" lang="ja-JP" alt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2B190-7400-A51A-385C-F6A5859A7BE0}"/>
              </a:ext>
            </a:extLst>
          </p:cNvPr>
          <p:cNvSpPr txBox="1"/>
          <p:nvPr/>
        </p:nvSpPr>
        <p:spPr>
          <a:xfrm>
            <a:off x="6590717" y="6539991"/>
            <a:ext cx="5272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Joint work of Frank Nielsen and Alexander </a:t>
            </a:r>
            <a:r>
              <a:rPr kumimoji="1" lang="en-US" altLang="ja-JP" dirty="0" err="1"/>
              <a:t>Soen</a:t>
            </a:r>
            <a:endParaRPr kumimoji="1"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C3579D-A0FE-C6CC-F850-7BF3717DBF17}"/>
              </a:ext>
            </a:extLst>
          </p:cNvPr>
          <p:cNvSpPr txBox="1"/>
          <p:nvPr/>
        </p:nvSpPr>
        <p:spPr>
          <a:xfrm>
            <a:off x="925551" y="3292843"/>
            <a:ext cx="2358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Chernoff point</a:t>
            </a:r>
            <a:endParaRPr kumimoji="1" lang="ja-JP" altLang="en-US" sz="2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27D568-3D61-74F0-A85D-FDDC67C0C698}"/>
              </a:ext>
            </a:extLst>
          </p:cNvPr>
          <p:cNvSpPr txBox="1"/>
          <p:nvPr/>
        </p:nvSpPr>
        <p:spPr>
          <a:xfrm>
            <a:off x="643958" y="6129221"/>
            <a:ext cx="4217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Bregman/Jensen centroids</a:t>
            </a:r>
            <a:endParaRPr kumimoji="1" lang="ja-JP" altLang="en-US" sz="2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D2893E-358C-1338-F866-2E5594D96304}"/>
              </a:ext>
            </a:extLst>
          </p:cNvPr>
          <p:cNvSpPr txBox="1"/>
          <p:nvPr/>
        </p:nvSpPr>
        <p:spPr>
          <a:xfrm>
            <a:off x="6908111" y="3579018"/>
            <a:ext cx="40126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Jensen-Shannon centroid</a:t>
            </a:r>
            <a:endParaRPr kumimoji="1" lang="ja-JP" altLang="en-US" sz="24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A9F6B6-8C32-745C-AFC8-316101858219}"/>
              </a:ext>
            </a:extLst>
          </p:cNvPr>
          <p:cNvSpPr txBox="1"/>
          <p:nvPr/>
        </p:nvSpPr>
        <p:spPr>
          <a:xfrm>
            <a:off x="8164866" y="5529056"/>
            <a:ext cx="36984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Inductive AHM mean</a:t>
            </a:r>
          </a:p>
          <a:p>
            <a:r>
              <a:rPr kumimoji="1" lang="en-US" altLang="ja-JP" sz="2400" b="1" dirty="0"/>
              <a:t>Geometric matrix mean</a:t>
            </a:r>
            <a:endParaRPr kumimoji="1" lang="ja-JP" alt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483415-C26A-F22C-ABC0-965009E66989}"/>
              </a:ext>
            </a:extLst>
          </p:cNvPr>
          <p:cNvSpPr txBox="1"/>
          <p:nvPr/>
        </p:nvSpPr>
        <p:spPr>
          <a:xfrm>
            <a:off x="7349303" y="732455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highlight>
                  <a:srgbClr val="FFFF00"/>
                </a:highlight>
              </a:rPr>
              <a:t>https://franknielsen.github.io/pyBregMan/</a:t>
            </a:r>
          </a:p>
        </p:txBody>
      </p:sp>
    </p:spTree>
    <p:extLst>
      <p:ext uri="{BB962C8B-B14F-4D97-AF65-F5344CB8AC3E}">
        <p14:creationId xmlns:p14="http://schemas.microsoft.com/office/powerpoint/2010/main" val="2597527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06770-FF88-369C-1BAF-3EC786360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453" y="745854"/>
            <a:ext cx="8540833" cy="5474566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sz="7200" b="1" dirty="0">
                <a:solidFill>
                  <a:schemeClr val="accent5"/>
                </a:solidFill>
              </a:rPr>
              <a:t>Fisher-Rao manifolds</a:t>
            </a:r>
            <a:br>
              <a:rPr kumimoji="1" lang="en-US" altLang="ja-JP" sz="7200" b="1" dirty="0">
                <a:solidFill>
                  <a:schemeClr val="accent5"/>
                </a:solidFill>
              </a:rPr>
            </a:br>
            <a:br>
              <a:rPr kumimoji="1" lang="en-US" altLang="ja-JP" sz="7200" b="1" dirty="0">
                <a:solidFill>
                  <a:schemeClr val="accent5"/>
                </a:solidFill>
              </a:rPr>
            </a:br>
            <a:r>
              <a:rPr kumimoji="1" lang="en-US" altLang="ja-JP" sz="5400" b="1" dirty="0">
                <a:solidFill>
                  <a:schemeClr val="accent5"/>
                </a:solidFill>
              </a:rPr>
              <a:t>Riemannian geometry</a:t>
            </a:r>
            <a:endParaRPr kumimoji="1" lang="ja-JP" altLang="en-US" sz="7200" b="1" dirty="0">
              <a:solidFill>
                <a:schemeClr val="accent5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ADE204-8EA9-D719-2C75-09465E65C0F4}"/>
              </a:ext>
            </a:extLst>
          </p:cNvPr>
          <p:cNvSpPr txBox="1"/>
          <p:nvPr/>
        </p:nvSpPr>
        <p:spPr>
          <a:xfrm>
            <a:off x="7979392" y="566009"/>
            <a:ext cx="41248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chemeClr val="accent6"/>
                </a:solidFill>
              </a:rPr>
              <a:t>[</a:t>
            </a:r>
            <a:r>
              <a:rPr kumimoji="1" lang="en-US" altLang="ja-JP" sz="2400" b="1" dirty="0" err="1">
                <a:solidFill>
                  <a:schemeClr val="accent6"/>
                </a:solidFill>
              </a:rPr>
              <a:t>Hotelling</a:t>
            </a:r>
            <a:r>
              <a:rPr kumimoji="1" lang="en-US" altLang="ja-JP" sz="2400" b="1" dirty="0">
                <a:solidFill>
                  <a:schemeClr val="accent6"/>
                </a:solidFill>
              </a:rPr>
              <a:t> 1930, Rao 1945</a:t>
            </a:r>
            <a:r>
              <a:rPr lang="en-US" altLang="ja-JP" sz="2400" b="1" dirty="0">
                <a:solidFill>
                  <a:schemeClr val="accent6"/>
                </a:solidFill>
              </a:rPr>
              <a:t>]</a:t>
            </a:r>
            <a:endParaRPr kumimoji="1" lang="en-US" altLang="ja-JP" sz="2400" b="1" dirty="0">
              <a:solidFill>
                <a:schemeClr val="accent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73DE7A-9E61-FA20-9E1F-6A8FF13A6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1196" y="1905000"/>
            <a:ext cx="2883270" cy="35705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5EAE57-B63E-BAF9-6C06-0611C5786F03}"/>
              </a:ext>
            </a:extLst>
          </p:cNvPr>
          <p:cNvSpPr txBox="1"/>
          <p:nvPr/>
        </p:nvSpPr>
        <p:spPr>
          <a:xfrm>
            <a:off x="10572738" y="5532276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Photo 1956</a:t>
            </a:r>
            <a:endParaRPr kumimoji="1" lang="ja-JP" altLang="en-US" dirty="0"/>
          </a:p>
        </p:txBody>
      </p:sp>
      <p:pic>
        <p:nvPicPr>
          <p:cNvPr id="1026" name="Picture 2" descr="7. GEORG BERNHARD RIEMANN – SAPAVIVA">
            <a:extLst>
              <a:ext uri="{FF2B5EF4-FFF2-40B4-BE49-F238E27FC236}">
                <a16:creationId xmlns:a16="http://schemas.microsoft.com/office/drawing/2014/main" id="{C270C010-D860-F9DD-A260-780F9E8C7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963" y="4903330"/>
            <a:ext cx="1839767" cy="1839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6E18F1-C30F-8AAE-29EB-1F7C91A70BDD}"/>
              </a:ext>
            </a:extLst>
          </p:cNvPr>
          <p:cNvSpPr txBox="1"/>
          <p:nvPr/>
        </p:nvSpPr>
        <p:spPr>
          <a:xfrm>
            <a:off x="230543" y="304399"/>
            <a:ext cx="32143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FFC000"/>
                </a:solidFill>
              </a:rPr>
              <a:t>In </a:t>
            </a:r>
            <a:r>
              <a:rPr lang="en-US" altLang="ja-JP" sz="2800" dirty="0">
                <a:solidFill>
                  <a:srgbClr val="FFC000"/>
                </a:solidFill>
              </a:rPr>
              <a:t>t</a:t>
            </a:r>
            <a:r>
              <a:rPr kumimoji="1" lang="en-US" altLang="ja-JP" sz="2800" dirty="0">
                <a:solidFill>
                  <a:srgbClr val="FFC000"/>
                </a:solidFill>
              </a:rPr>
              <a:t>he beginning…</a:t>
            </a:r>
            <a:endParaRPr kumimoji="1" lang="ja-JP" altLang="en-US" sz="2800" dirty="0">
              <a:solidFill>
                <a:srgbClr val="FFC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70F3E1-FBFD-BAFF-C313-9D820AC456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2681" y="4903330"/>
            <a:ext cx="2696573" cy="183976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D963CE84-7F05-431A-1034-8F4CB6F49881}"/>
              </a:ext>
            </a:extLst>
          </p:cNvPr>
          <p:cNvSpPr/>
          <p:nvPr/>
        </p:nvSpPr>
        <p:spPr>
          <a:xfrm>
            <a:off x="3927185" y="5901608"/>
            <a:ext cx="1209961" cy="21053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FC5C69-50E1-2E9B-D014-9653CA0DEF09}"/>
              </a:ext>
            </a:extLst>
          </p:cNvPr>
          <p:cNvSpPr txBox="1"/>
          <p:nvPr/>
        </p:nvSpPr>
        <p:spPr>
          <a:xfrm>
            <a:off x="3890704" y="6097133"/>
            <a:ext cx="1358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``Killer’’</a:t>
            </a:r>
          </a:p>
          <a:p>
            <a:r>
              <a:rPr lang="en-US" altLang="ja-JP" dirty="0"/>
              <a:t>application</a:t>
            </a:r>
            <a:endParaRPr kumimoji="1" lang="ja-JP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4BD85A-17C3-31F2-E5F7-E299DF572093}"/>
              </a:ext>
            </a:extLst>
          </p:cNvPr>
          <p:cNvSpPr txBox="1"/>
          <p:nvPr/>
        </p:nvSpPr>
        <p:spPr>
          <a:xfrm>
            <a:off x="1312336" y="6420298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1854</a:t>
            </a:r>
            <a:endParaRPr kumimoji="1" lang="ja-JP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029BC-2434-2205-7E5C-4154F41556C7}"/>
              </a:ext>
            </a:extLst>
          </p:cNvPr>
          <p:cNvSpPr txBox="1"/>
          <p:nvPr/>
        </p:nvSpPr>
        <p:spPr>
          <a:xfrm>
            <a:off x="7939254" y="6380231"/>
            <a:ext cx="1144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1915, GR</a:t>
            </a:r>
            <a:endParaRPr kumimoji="1" lang="ja-JP" alt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3F5EF1-9D44-0412-B4CF-F44EC77131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6830" y="5046445"/>
            <a:ext cx="618223" cy="6768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46025CF-6703-1FA7-EA4F-49E831A9C39B}"/>
              </a:ext>
            </a:extLst>
          </p:cNvPr>
          <p:cNvSpPr txBox="1"/>
          <p:nvPr/>
        </p:nvSpPr>
        <p:spPr>
          <a:xfrm>
            <a:off x="860552" y="5734904"/>
            <a:ext cx="12041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050" dirty="0"/>
              <a:t>Length element</a:t>
            </a:r>
          </a:p>
          <a:p>
            <a:pPr algn="ctr"/>
            <a:r>
              <a:rPr lang="en-US" altLang="ja-JP" sz="1050" dirty="0"/>
              <a:t>ds</a:t>
            </a:r>
            <a:endParaRPr kumimoji="1" lang="ja-JP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7904318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A215E70-B12B-34B6-0C84-4F2FABE4C34B}"/>
              </a:ext>
            </a:extLst>
          </p:cNvPr>
          <p:cNvSpPr txBox="1"/>
          <p:nvPr/>
        </p:nvSpPr>
        <p:spPr>
          <a:xfrm>
            <a:off x="1291563" y="209080"/>
            <a:ext cx="933833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3200" b="1" dirty="0">
                <a:solidFill>
                  <a:schemeClr val="accent5"/>
                </a:solidFill>
              </a:rPr>
              <a:t>7</a:t>
            </a:r>
            <a:r>
              <a:rPr lang="en-US" altLang="ja-JP" sz="3200" b="1" baseline="30000" dirty="0">
                <a:solidFill>
                  <a:schemeClr val="accent5"/>
                </a:solidFill>
              </a:rPr>
              <a:t>th</a:t>
            </a:r>
            <a:r>
              <a:rPr lang="en-US" altLang="ja-JP" sz="3200" b="1" dirty="0">
                <a:solidFill>
                  <a:schemeClr val="accent5"/>
                </a:solidFill>
              </a:rPr>
              <a:t> Geometric Science of Information (GSI)</a:t>
            </a:r>
          </a:p>
          <a:p>
            <a:pPr algn="ctr"/>
            <a:r>
              <a:rPr lang="ja-JP" altLang="en-US" sz="2800" b="1" dirty="0"/>
              <a:t>https://conference-gsi.org/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A61339-5F7C-C0D2-F35E-68EDA4CD4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284" y="1634275"/>
            <a:ext cx="5178538" cy="37899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688C4E-9B2A-D7BF-8222-8828E5EFF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1059" y="1634275"/>
            <a:ext cx="5997657" cy="37899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3BA0F7C-8A55-7B6C-6DEF-F206AAD2DE7F}"/>
              </a:ext>
            </a:extLst>
          </p:cNvPr>
          <p:cNvSpPr txBox="1"/>
          <p:nvPr/>
        </p:nvSpPr>
        <p:spPr>
          <a:xfrm>
            <a:off x="800232" y="6046539"/>
            <a:ext cx="114990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3600" b="1" dirty="0">
                <a:highlight>
                  <a:srgbClr val="FFFF00"/>
                </a:highlight>
              </a:rPr>
              <a:t>Deadline (8-page LNCS paper): April 2</a:t>
            </a:r>
            <a:r>
              <a:rPr lang="en-US" altLang="ja-JP" sz="3600" b="1" baseline="30000" dirty="0">
                <a:highlight>
                  <a:srgbClr val="FFFF00"/>
                </a:highlight>
              </a:rPr>
              <a:t>nd</a:t>
            </a:r>
            <a:r>
              <a:rPr lang="en-US" altLang="ja-JP" sz="3600" b="1" dirty="0">
                <a:highlight>
                  <a:srgbClr val="FFFF00"/>
                </a:highlight>
              </a:rPr>
              <a:t>, 2025 </a:t>
            </a:r>
            <a:endParaRPr lang="ja-JP" altLang="en-US" sz="3600" b="1" dirty="0">
              <a:highlight>
                <a:srgbClr val="FFFF0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7335BE-A4C7-9A07-B923-77FA8AF94474}"/>
              </a:ext>
            </a:extLst>
          </p:cNvPr>
          <p:cNvSpPr txBox="1"/>
          <p:nvPr/>
        </p:nvSpPr>
        <p:spPr>
          <a:xfrm>
            <a:off x="118024" y="5525536"/>
            <a:ext cx="55242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chemeClr val="accent2"/>
                </a:solidFill>
              </a:rPr>
              <a:t>Saint-Malo</a:t>
            </a:r>
            <a:r>
              <a:rPr lang="en-US" altLang="ja-JP" sz="2800" b="1" dirty="0"/>
              <a:t>, convention center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E7754D-BD61-8D55-CE3B-EAF30A9955EC}"/>
              </a:ext>
            </a:extLst>
          </p:cNvPr>
          <p:cNvSpPr txBox="1"/>
          <p:nvPr/>
        </p:nvSpPr>
        <p:spPr>
          <a:xfrm>
            <a:off x="5971059" y="5523319"/>
            <a:ext cx="59835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/>
              <a:t>Gala: </a:t>
            </a:r>
            <a:r>
              <a:rPr lang="en-US" altLang="ja-JP" sz="2800" b="1" dirty="0">
                <a:solidFill>
                  <a:schemeClr val="accent2"/>
                </a:solidFill>
              </a:rPr>
              <a:t>Mont Saint Michel</a:t>
            </a:r>
            <a:r>
              <a:rPr lang="en-US" altLang="ja-JP" sz="2800" b="1" dirty="0"/>
              <a:t>, France</a:t>
            </a:r>
            <a:endParaRPr lang="ja-JP" altLang="en-US" sz="28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A04E404-5EA9-5810-CB45-236501C18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84" y="94869"/>
            <a:ext cx="14287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eometric Science of Information: 4th International Conference, GSI 2019,  Toulouse, France, August 27–29, 2019, Proceedings | SpringerLink">
            <a:extLst>
              <a:ext uri="{FF2B5EF4-FFF2-40B4-BE49-F238E27FC236}">
                <a16:creationId xmlns:a16="http://schemas.microsoft.com/office/drawing/2014/main" id="{BEC6C8E8-C48E-2E65-D6A3-3541A936C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210" y="94869"/>
            <a:ext cx="936506" cy="1420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21635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F17B4-73E6-216B-0689-BA6CA252A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3" y="711681"/>
            <a:ext cx="6341919" cy="6445539"/>
          </a:xfrm>
        </p:spPr>
        <p:txBody>
          <a:bodyPr>
            <a:normAutofit/>
          </a:bodyPr>
          <a:lstStyle/>
          <a:p>
            <a:r>
              <a:rPr kumimoji="1" lang="en-US" altLang="ja-JP" sz="2000" dirty="0">
                <a:latin typeface="Arial Narrow" panose="020B0606020202030204" pitchFamily="34" charset="0"/>
              </a:rPr>
              <a:t>Geometric Learning and Differential Invariants on Homogeneous Spaces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Statistical Manifolds and Hessian information geometry</a:t>
            </a:r>
          </a:p>
          <a:p>
            <a:r>
              <a:rPr kumimoji="1" lang="en-US" altLang="ja-JP" sz="2000" dirty="0" err="1">
                <a:latin typeface="Arial Narrow" panose="020B0606020202030204" pitchFamily="34" charset="0"/>
              </a:rPr>
              <a:t>Renyi</a:t>
            </a:r>
            <a:r>
              <a:rPr kumimoji="1" lang="en-US" altLang="ja-JP" sz="2000" dirty="0">
                <a:latin typeface="Arial Narrow" panose="020B0606020202030204" pitchFamily="34" charset="0"/>
              </a:rPr>
              <a:t> Entropy &amp; Information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Geometric Foliation Structures of Dissipation and Machine Learning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Geometric Structures of Quantum Information &amp; Processing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Applied Geometric Learning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Probability, Information and  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Divergences in Statistics and Machine Learning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Geometric Statistics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Geometric Methods in Hybrid Classical/Quantum Systems 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Computational Information Geometry and Divergences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Geometric Methods in Thermodynamics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The Geometry of Classical &amp; Quantum States</a:t>
            </a:r>
          </a:p>
          <a:p>
            <a:r>
              <a:rPr kumimoji="1" lang="en-US" altLang="ja-JP" sz="2000" dirty="0">
                <a:latin typeface="Arial Narrow" panose="020B0606020202030204" pitchFamily="34" charset="0"/>
              </a:rPr>
              <a:t>Geometric Mechanics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D9F9C0-5764-4C1C-A261-B28EC5C96306}"/>
              </a:ext>
            </a:extLst>
          </p:cNvPr>
          <p:cNvSpPr txBox="1"/>
          <p:nvPr/>
        </p:nvSpPr>
        <p:spPr>
          <a:xfrm>
            <a:off x="6097732" y="711681"/>
            <a:ext cx="6094268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Stochastic Geometric Dynamics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New trends in Nonholonomic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Learning of Dynamic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 err="1">
                <a:latin typeface="Arial Narrow" panose="020B0606020202030204" pitchFamily="34" charset="0"/>
              </a:rPr>
              <a:t>Neurogeometry</a:t>
            </a:r>
            <a:endParaRPr kumimoji="1" lang="en-US" altLang="ja-JP" sz="2000" dirty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PINN (Physics-Informed Neural Network)  with Geometric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Lie Groups in Machine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Information Geometry, Toric Manifold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A </a:t>
            </a:r>
            <a:r>
              <a:rPr kumimoji="1" lang="en-US" altLang="ja-JP" sz="2000" dirty="0" err="1">
                <a:latin typeface="Arial Narrow" panose="020B0606020202030204" pitchFamily="34" charset="0"/>
              </a:rPr>
              <a:t>symplectic</a:t>
            </a:r>
            <a:r>
              <a:rPr kumimoji="1" lang="en-US" altLang="ja-JP" sz="2000" dirty="0">
                <a:latin typeface="Arial Narrow" panose="020B0606020202030204" pitchFamily="34" charset="0"/>
              </a:rPr>
              <a:t> approach to differential equations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Lie Group Based Method in Robotics &amp; Kalman Filters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Geometric and Analytical Aspects of Quantization and Non-Commutative Harmonic Analysis on Lie Groups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Probability and Statistics on manifolds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Deep learning: Methods, Analysis and Applications to Mechanical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Integrable Systems and Information Geometry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Computing Geometry &amp; Algebraic Statistics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Narrow" panose="020B0606020202030204" pitchFamily="34" charset="0"/>
              </a:rPr>
              <a:t>Geometric Green &amp; Quantum Machine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2000" dirty="0">
                <a:latin typeface="Arial Narrow" panose="020B0606020202030204" pitchFamily="34" charset="0"/>
              </a:rPr>
              <a:t>Others</a:t>
            </a:r>
            <a:endParaRPr kumimoji="1" lang="en-US" altLang="ja-JP" sz="300" dirty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ja-JP" altLang="en-US" sz="2000" dirty="0">
              <a:latin typeface="Arial Narrow" panose="020B06060202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E803B1-92E2-20E9-2ABE-1D068A1DEBCF}"/>
              </a:ext>
            </a:extLst>
          </p:cNvPr>
          <p:cNvSpPr txBox="1"/>
          <p:nvPr/>
        </p:nvSpPr>
        <p:spPr>
          <a:xfrm>
            <a:off x="-72736" y="112712"/>
            <a:ext cx="1199494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3200" b="1" dirty="0">
                <a:solidFill>
                  <a:schemeClr val="accent5"/>
                </a:solidFill>
              </a:rPr>
              <a:t>Topics of the 7</a:t>
            </a:r>
            <a:r>
              <a:rPr lang="en-US" altLang="ja-JP" sz="3200" b="1" baseline="30000" dirty="0">
                <a:solidFill>
                  <a:schemeClr val="accent5"/>
                </a:solidFill>
              </a:rPr>
              <a:t>th</a:t>
            </a:r>
            <a:r>
              <a:rPr lang="en-US" altLang="ja-JP" sz="3200" b="1" dirty="0">
                <a:solidFill>
                  <a:schemeClr val="accent5"/>
                </a:solidFill>
              </a:rPr>
              <a:t> Geometric Science of Information: GSI’25</a:t>
            </a:r>
          </a:p>
          <a:p>
            <a:pPr algn="ctr"/>
            <a:r>
              <a:rPr lang="ja-JP" altLang="en-US" sz="28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237284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14BFE-C2D8-7DF7-E168-4C6445A50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248" y="-146051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Thank you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250B0-F509-665D-325F-A28909423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686" y="101838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dirty="0"/>
              <a:t>Quoting Sir Michael </a:t>
            </a:r>
            <a:r>
              <a:rPr kumimoji="1" lang="en-US" altLang="ja-JP" dirty="0" err="1"/>
              <a:t>Atiyah</a:t>
            </a:r>
            <a:r>
              <a:rPr kumimoji="1" lang="en-US" altLang="ja-JP" dirty="0"/>
              <a:t> on </a:t>
            </a:r>
            <a:r>
              <a:rPr kumimoji="1" lang="en-US" altLang="ja-JP" b="1" dirty="0">
                <a:solidFill>
                  <a:srgbClr val="FF0000"/>
                </a:solidFill>
              </a:rPr>
              <a:t>thinking geometrically</a:t>
            </a:r>
            <a:r>
              <a:rPr kumimoji="1" lang="en-US" altLang="ja-JP" dirty="0"/>
              <a:t>: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‘Algebra is the offer made by the devil to the mathematician. The devil says: "I will give you this powerful machine, it will answer any question you like. All you need to do is give me your soul: give up geometry and you will have this </a:t>
            </a:r>
            <a:r>
              <a:rPr kumimoji="1" lang="en-US" altLang="ja-JP" dirty="0" err="1"/>
              <a:t>marvellous</a:t>
            </a:r>
            <a:r>
              <a:rPr kumimoji="1" lang="en-US" altLang="ja-JP" dirty="0"/>
              <a:t> machine.“’</a:t>
            </a:r>
            <a:endParaRPr kumimoji="1" lang="ja-JP" altLang="en-US" dirty="0"/>
          </a:p>
        </p:txBody>
      </p:sp>
      <p:pic>
        <p:nvPicPr>
          <p:cNvPr id="1026" name="Picture 2" descr="Michael Atiyah - Wikipedia">
            <a:extLst>
              <a:ext uri="{FF2B5EF4-FFF2-40B4-BE49-F238E27FC236}">
                <a16:creationId xmlns:a16="http://schemas.microsoft.com/office/drawing/2014/main" id="{9517553A-EF1B-6266-317B-815765F85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428" y="3403806"/>
            <a:ext cx="1587954" cy="1526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09ACC4-AE3A-3090-11AF-62220408C380}"/>
              </a:ext>
            </a:extLst>
          </p:cNvPr>
          <p:cNvSpPr txBox="1"/>
          <p:nvPr/>
        </p:nvSpPr>
        <p:spPr>
          <a:xfrm>
            <a:off x="8034011" y="4769555"/>
            <a:ext cx="40709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Michael 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Atiyah</a:t>
            </a:r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"Mathematics in the 20th century." </a:t>
            </a:r>
          </a:p>
          <a:p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Bulletin of the London Mathematical Society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34.1 (2002): 1-15.</a:t>
            </a:r>
            <a:endParaRPr lang="ja-JP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329CB2-0C47-B12A-7993-2FC6B0125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86" y="3664873"/>
            <a:ext cx="6959667" cy="319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0829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D4E78-F1CC-1BAC-CD03-750CFBFC7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DB1578-5B59-352D-58C5-3E922DC51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09" y="974147"/>
            <a:ext cx="9827491" cy="5527964"/>
          </a:xfrm>
          <a:prstGeom prst="rect">
            <a:avLst/>
          </a:prstGeom>
        </p:spPr>
      </p:pic>
      <p:pic>
        <p:nvPicPr>
          <p:cNvPr id="1028" name="Picture 4" descr="Free Vectors | Hand-painted line drawing for the right side ...">
            <a:extLst>
              <a:ext uri="{FF2B5EF4-FFF2-40B4-BE49-F238E27FC236}">
                <a16:creationId xmlns:a16="http://schemas.microsoft.com/office/drawing/2014/main" id="{EBA18EFA-9DB4-4CAF-DB6F-834EB8FD3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8690" y="40697"/>
            <a:ext cx="1866900" cy="186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Vectors | Hand-painted line drawing for the left side ...">
            <a:extLst>
              <a:ext uri="{FF2B5EF4-FFF2-40B4-BE49-F238E27FC236}">
                <a16:creationId xmlns:a16="http://schemas.microsoft.com/office/drawing/2014/main" id="{C720D8D5-32BF-E043-CCF3-4303587D5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10" y="-7217"/>
            <a:ext cx="1866900" cy="186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15986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41F69-1BBB-5521-4EC0-F7EB9C0F9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528" y="-175203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Some references for geometric structures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5A94D-2DAE-DA44-9D1F-FFB9DF33B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627" y="952787"/>
            <a:ext cx="10882745" cy="5707786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Fisher-Rao manifolds</a:t>
            </a:r>
            <a:r>
              <a:rPr kumimoji="1" lang="en-US" altLang="ja-JP" dirty="0"/>
              <a:t>: 2403.10089, 2302.08175</a:t>
            </a:r>
          </a:p>
          <a:p>
            <a:endParaRPr lang="en-US" altLang="ja-JP" dirty="0"/>
          </a:p>
          <a:p>
            <a:r>
              <a:rPr kumimoji="1" lang="en-US" altLang="ja-JP" b="1" dirty="0">
                <a:solidFill>
                  <a:srgbClr val="FF0000"/>
                </a:solidFill>
              </a:rPr>
              <a:t>Hilbert/</a:t>
            </a:r>
            <a:r>
              <a:rPr kumimoji="1" lang="en-US" altLang="ja-JP" b="1" dirty="0" err="1">
                <a:solidFill>
                  <a:srgbClr val="FF0000"/>
                </a:solidFill>
              </a:rPr>
              <a:t>Birkhoff</a:t>
            </a:r>
            <a:r>
              <a:rPr kumimoji="1" lang="en-US" altLang="ja-JP" b="1" dirty="0">
                <a:solidFill>
                  <a:srgbClr val="FF0000"/>
                </a:solidFill>
              </a:rPr>
              <a:t>  geometry</a:t>
            </a:r>
            <a:r>
              <a:rPr kumimoji="1" lang="en-US" altLang="ja-JP" dirty="0"/>
              <a:t>:</a:t>
            </a:r>
          </a:p>
          <a:p>
            <a:pPr lvl="1"/>
            <a:r>
              <a:rPr lang="en-US" altLang="ja-JP" dirty="0"/>
              <a:t>Simplex domain (categorical distributions): 2203.11434</a:t>
            </a:r>
          </a:p>
          <a:p>
            <a:pPr lvl="1"/>
            <a:r>
              <a:rPr lang="en-US" altLang="ja-JP" dirty="0" err="1"/>
              <a:t>Elliptope</a:t>
            </a:r>
            <a:r>
              <a:rPr lang="en-US" altLang="ja-JP" dirty="0"/>
              <a:t> domain (correlation matrices): 1704.00454</a:t>
            </a:r>
          </a:p>
          <a:p>
            <a:pPr lvl="1"/>
            <a:r>
              <a:rPr lang="en-US" altLang="ja-JP" dirty="0"/>
              <a:t>Symmetric positive-definite cone (SPDs, MVNs): 2307.10644</a:t>
            </a:r>
          </a:p>
          <a:p>
            <a:pPr lvl="1"/>
            <a:r>
              <a:rPr lang="en-US" altLang="ja-JP" dirty="0"/>
              <a:t>Siegel domain, complex domain including SPD: 2004.08160</a:t>
            </a:r>
          </a:p>
          <a:p>
            <a:pPr lvl="1"/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Bregman</a:t>
            </a:r>
            <a:r>
              <a:rPr lang="ja-JP" altLang="en-US" b="1" dirty="0">
                <a:solidFill>
                  <a:srgbClr val="FF0000"/>
                </a:solidFill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manifolds</a:t>
            </a:r>
            <a:r>
              <a:rPr lang="en-US" altLang="ja-JP" dirty="0"/>
              <a:t>:</a:t>
            </a:r>
          </a:p>
          <a:p>
            <a:pPr lvl="1"/>
            <a:r>
              <a:rPr kumimoji="1" lang="en-US" altLang="ja-JP" dirty="0"/>
              <a:t>Dual geometry of convex conjugate functions: 1910.03935</a:t>
            </a:r>
          </a:p>
          <a:p>
            <a:pPr lvl="1"/>
            <a:r>
              <a:rPr lang="en-US" altLang="ja-JP" dirty="0"/>
              <a:t>Applications to mixture families (Jensen-Shannon centroid): 1912.00610</a:t>
            </a:r>
          </a:p>
          <a:p>
            <a:pPr lvl="1"/>
            <a:r>
              <a:rPr lang="en-US" altLang="ja-JP" dirty="0"/>
              <a:t>Applications to exponential families (Chernoff information): 2207.03745</a:t>
            </a:r>
          </a:p>
          <a:p>
            <a:pPr lvl="1"/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Dual statistical structures</a:t>
            </a:r>
            <a:r>
              <a:rPr lang="en-US" altLang="ja-JP" dirty="0"/>
              <a:t>:</a:t>
            </a:r>
          </a:p>
          <a:p>
            <a:pPr lvl="1"/>
            <a:r>
              <a:rPr lang="en-US" altLang="ja-JP" dirty="0"/>
              <a:t> "The many faces of information geometry." Not. Am. Math. Soc 69.1 (2022): 36-45.</a:t>
            </a:r>
          </a:p>
          <a:p>
            <a:pPr lvl="1"/>
            <a:r>
              <a:rPr lang="en-US" altLang="ja-JP" dirty="0"/>
              <a:t>"An elementary introduction to information geometry." Entropy 22.10 (2020): 1100.</a:t>
            </a:r>
          </a:p>
          <a:p>
            <a:pPr lvl="1"/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Semi-Riemannian structures </a:t>
            </a:r>
            <a:r>
              <a:rPr lang="en-US" altLang="ja-JP" dirty="0"/>
              <a:t>(stochastic NNs): 1905.11027</a:t>
            </a:r>
          </a:p>
          <a:p>
            <a:pPr lvl="1"/>
            <a:endParaRPr lang="en-US" altLang="ja-JP" dirty="0"/>
          </a:p>
          <a:p>
            <a:pPr lvl="1"/>
            <a:endParaRPr lang="en-US" altLang="ja-JP" dirty="0"/>
          </a:p>
          <a:p>
            <a:endParaRPr lang="en-US" altLang="ja-JP" dirty="0"/>
          </a:p>
          <a:p>
            <a:pPr lvl="1"/>
            <a:endParaRPr kumimoji="1" lang="en-US" altLang="ja-JP" dirty="0"/>
          </a:p>
          <a:p>
            <a:pPr lvl="1"/>
            <a:endParaRPr kumimoji="1" lang="en-US" altLang="ja-JP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F5C0C9-7A10-5C15-A3E0-79A7E15AB3C4}"/>
              </a:ext>
            </a:extLst>
          </p:cNvPr>
          <p:cNvSpPr txBox="1"/>
          <p:nvPr/>
        </p:nvSpPr>
        <p:spPr>
          <a:xfrm>
            <a:off x="6095999" y="6502523"/>
            <a:ext cx="61052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https://franknielsen.github.io/geometrymodels.html</a:t>
            </a:r>
          </a:p>
        </p:txBody>
      </p:sp>
    </p:spTree>
    <p:extLst>
      <p:ext uri="{BB962C8B-B14F-4D97-AF65-F5344CB8AC3E}">
        <p14:creationId xmlns:p14="http://schemas.microsoft.com/office/powerpoint/2010/main" val="3069626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85D37C-2CC9-5354-8457-42F1A62A6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9101" y="6522518"/>
            <a:ext cx="922538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55</a:t>
            </a:fld>
            <a:endParaRPr kumimoji="1" lang="ja-JP" alt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75AD472-44E7-E9C6-C310-43CF139B2A22}"/>
              </a:ext>
            </a:extLst>
          </p:cNvPr>
          <p:cNvSpPr txBox="1">
            <a:spLocks/>
          </p:cNvSpPr>
          <p:nvPr/>
        </p:nvSpPr>
        <p:spPr>
          <a:xfrm>
            <a:off x="266492" y="-100708"/>
            <a:ext cx="12423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600" b="1" dirty="0">
                <a:solidFill>
                  <a:schemeClr val="accent5"/>
                </a:solidFill>
              </a:rPr>
              <a:t>Some generalizations of Bregman divergences</a:t>
            </a:r>
            <a:endParaRPr lang="ja-JP" altLang="en-US" sz="3600" b="1" dirty="0">
              <a:solidFill>
                <a:schemeClr val="accent5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1085A3-22DE-6682-48DB-091309F278D7}"/>
              </a:ext>
            </a:extLst>
          </p:cNvPr>
          <p:cNvSpPr txBox="1"/>
          <p:nvPr/>
        </p:nvSpPr>
        <p:spPr>
          <a:xfrm>
            <a:off x="732892" y="2977339"/>
            <a:ext cx="3267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1EFFB5-EDD6-04AE-3B98-BF52CFCC6624}"/>
              </a:ext>
            </a:extLst>
          </p:cNvPr>
          <p:cNvSpPr txBox="1"/>
          <p:nvPr/>
        </p:nvSpPr>
        <p:spPr>
          <a:xfrm>
            <a:off x="6170800" y="4898635"/>
            <a:ext cx="5195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Duo Bregman pseudo-divergence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52A0-A0CA-8CCC-D09D-9925FF748C21}"/>
              </a:ext>
            </a:extLst>
          </p:cNvPr>
          <p:cNvSpPr txBox="1"/>
          <p:nvPr/>
        </p:nvSpPr>
        <p:spPr>
          <a:xfrm>
            <a:off x="1385076" y="5323209"/>
            <a:ext cx="4208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 chord divergence</a:t>
            </a:r>
            <a:endParaRPr kumimoji="1" lang="ja-JP" altLang="en-US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667826-17C9-6CC3-9CAB-4CBC08D46BF0}"/>
              </a:ext>
            </a:extLst>
          </p:cNvPr>
          <p:cNvSpPr txBox="1"/>
          <p:nvPr/>
        </p:nvSpPr>
        <p:spPr>
          <a:xfrm>
            <a:off x="4000133" y="1863536"/>
            <a:ext cx="7189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Skew scaled Jensen or </a:t>
            </a:r>
            <a:r>
              <a:rPr kumimoji="1" lang="en-US" altLang="ja-JP" sz="2400" b="1" dirty="0" err="1"/>
              <a:t>Burbea</a:t>
            </a:r>
            <a:r>
              <a:rPr kumimoji="1" lang="en-US" altLang="ja-JP" sz="2400" b="1" dirty="0"/>
              <a:t>-Rao divergence</a:t>
            </a:r>
            <a:endParaRPr kumimoji="1" lang="ja-JP" altLang="en-US" sz="2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BE61D2-AB1A-E165-BC61-A483107D1E6C}"/>
              </a:ext>
            </a:extLst>
          </p:cNvPr>
          <p:cNvSpPr txBox="1"/>
          <p:nvPr/>
        </p:nvSpPr>
        <p:spPr>
          <a:xfrm>
            <a:off x="1163415" y="6081736"/>
            <a:ext cx="4511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 tangent divergence</a:t>
            </a:r>
            <a:endParaRPr kumimoji="1" lang="ja-JP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E6B2A4-CE50-D30F-6153-70BE11C5FCDC}"/>
              </a:ext>
            </a:extLst>
          </p:cNvPr>
          <p:cNvSpPr txBox="1"/>
          <p:nvPr/>
        </p:nvSpPr>
        <p:spPr>
          <a:xfrm>
            <a:off x="6170800" y="3806350"/>
            <a:ext cx="4717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Bregman-Chernoff divergence</a:t>
            </a:r>
            <a:endParaRPr kumimoji="1" lang="ja-JP" altLang="en-US" sz="2400" b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FF61544-9E68-14E2-A493-9DC79C89D0D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743676" y="2094369"/>
            <a:ext cx="1256457" cy="7245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45EAF6C-6681-6296-0650-4BBC40BA3ED6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4000133" y="3191252"/>
            <a:ext cx="1811387" cy="169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93ADA55-AC25-3EAC-60A4-B2A08A5A4F99}"/>
              </a:ext>
            </a:extLst>
          </p:cNvPr>
          <p:cNvCxnSpPr>
            <a:cxnSpLocks/>
          </p:cNvCxnSpPr>
          <p:nvPr/>
        </p:nvCxnSpPr>
        <p:spPr>
          <a:xfrm>
            <a:off x="3546254" y="3472504"/>
            <a:ext cx="0" cy="19385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B9982B6-DF9E-ABC1-23B0-BE2AD9CF4C75}"/>
              </a:ext>
            </a:extLst>
          </p:cNvPr>
          <p:cNvCxnSpPr>
            <a:cxnSpLocks/>
          </p:cNvCxnSpPr>
          <p:nvPr/>
        </p:nvCxnSpPr>
        <p:spPr>
          <a:xfrm>
            <a:off x="3546254" y="5748455"/>
            <a:ext cx="536" cy="3635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DFF67F2-92B3-D7FC-5953-39F69F1E0B9B}"/>
              </a:ext>
            </a:extLst>
          </p:cNvPr>
          <p:cNvSpPr txBox="1"/>
          <p:nvPr/>
        </p:nvSpPr>
        <p:spPr>
          <a:xfrm>
            <a:off x="6129914" y="2940248"/>
            <a:ext cx="44390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Jensen-Bregman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78BCAAD-D269-F020-7064-016E5424AAC6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013347" y="3250296"/>
            <a:ext cx="2157453" cy="18791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C7C5285-DB50-BCB2-5D42-C09C76311CE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986919" y="3234244"/>
            <a:ext cx="2183881" cy="8029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ED469E5-BE5F-056D-D1B3-4CEADAE9C5AC}"/>
              </a:ext>
            </a:extLst>
          </p:cNvPr>
          <p:cNvSpPr txBox="1"/>
          <p:nvPr/>
        </p:nvSpPr>
        <p:spPr>
          <a:xfrm>
            <a:off x="5974319" y="5990920"/>
            <a:ext cx="6131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Duo </a:t>
            </a:r>
            <a:r>
              <a:rPr kumimoji="1" lang="en-US" altLang="ja-JP" sz="2400" b="1" dirty="0" err="1">
                <a:solidFill>
                  <a:srgbClr val="FF0000"/>
                </a:solidFill>
              </a:rPr>
              <a:t>Fenchel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-Young pseudo-divergence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E4156A3-1074-A71B-60F4-890EC6DD6A0C}"/>
              </a:ext>
            </a:extLst>
          </p:cNvPr>
          <p:cNvCxnSpPr>
            <a:cxnSpLocks/>
          </p:cNvCxnSpPr>
          <p:nvPr/>
        </p:nvCxnSpPr>
        <p:spPr>
          <a:xfrm>
            <a:off x="10798378" y="5411050"/>
            <a:ext cx="0" cy="536432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A348E61C-DCC9-3A98-11F5-0AC1F70A4AB7}"/>
              </a:ext>
            </a:extLst>
          </p:cNvPr>
          <p:cNvSpPr txBox="1"/>
          <p:nvPr/>
        </p:nvSpPr>
        <p:spPr>
          <a:xfrm>
            <a:off x="455504" y="922995"/>
            <a:ext cx="64379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Dually flat divergence &amp; contrast function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2583900-B96E-85BC-BD9E-E580AC2C70E2}"/>
              </a:ext>
            </a:extLst>
          </p:cNvPr>
          <p:cNvCxnSpPr>
            <a:cxnSpLocks/>
          </p:cNvCxnSpPr>
          <p:nvPr/>
        </p:nvCxnSpPr>
        <p:spPr>
          <a:xfrm>
            <a:off x="2421391" y="1384660"/>
            <a:ext cx="0" cy="135743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E4E5A1A-D920-7ECE-3C37-D06C2FE74835}"/>
              </a:ext>
            </a:extLst>
          </p:cNvPr>
          <p:cNvSpPr txBox="1"/>
          <p:nvPr/>
        </p:nvSpPr>
        <p:spPr>
          <a:xfrm>
            <a:off x="2421391" y="2118952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≡</a:t>
            </a:r>
            <a:endParaRPr lang="ja-JP" alt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8982C59-AFB4-7CFB-CA08-FC0736A0D73A}"/>
              </a:ext>
            </a:extLst>
          </p:cNvPr>
          <p:cNvSpPr txBox="1"/>
          <p:nvPr/>
        </p:nvSpPr>
        <p:spPr>
          <a:xfrm>
            <a:off x="10888758" y="5494600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=</a:t>
            </a:r>
            <a:endParaRPr lang="ja-JP" altLang="en-US" dirty="0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620B966-B6F7-3FA0-9ED6-F7F3B149F9B9}"/>
              </a:ext>
            </a:extLst>
          </p:cNvPr>
          <p:cNvCxnSpPr>
            <a:cxnSpLocks/>
          </p:cNvCxnSpPr>
          <p:nvPr/>
        </p:nvCxnSpPr>
        <p:spPr>
          <a:xfrm>
            <a:off x="7525320" y="2192412"/>
            <a:ext cx="14418" cy="74359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78B781C6-FCB5-739A-1C7A-D3628C30C642}"/>
              </a:ext>
            </a:extLst>
          </p:cNvPr>
          <p:cNvSpPr txBox="1"/>
          <p:nvPr/>
        </p:nvSpPr>
        <p:spPr>
          <a:xfrm>
            <a:off x="7588480" y="2378289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=</a:t>
            </a:r>
            <a:endParaRPr lang="ja-JP" alt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C1A8F9F-7A02-D3DF-3C24-0A35BDCD110C}"/>
              </a:ext>
            </a:extLst>
          </p:cNvPr>
          <p:cNvSpPr txBox="1"/>
          <p:nvPr/>
        </p:nvSpPr>
        <p:spPr>
          <a:xfrm>
            <a:off x="3667653" y="4070915"/>
            <a:ext cx="4013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≅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F97EE96-6C0B-5941-FF4D-FDCD02D86C6D}"/>
              </a:ext>
            </a:extLst>
          </p:cNvPr>
          <p:cNvSpPr txBox="1"/>
          <p:nvPr/>
        </p:nvSpPr>
        <p:spPr>
          <a:xfrm>
            <a:off x="3546254" y="2271972"/>
            <a:ext cx="24626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≅  </a:t>
            </a:r>
            <a:r>
              <a:rPr lang="en-US" altLang="ja-JP" dirty="0"/>
              <a:t>for</a:t>
            </a:r>
            <a:r>
              <a:rPr kumimoji="1" lang="en-US" altLang="ja-JP" sz="1800" dirty="0"/>
              <a:t>α → 0</a:t>
            </a:r>
            <a:endParaRPr lang="ja-JP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1FBFABB-7020-61ED-6C96-31B0B175189A}"/>
              </a:ext>
            </a:extLst>
          </p:cNvPr>
          <p:cNvSpPr txBox="1"/>
          <p:nvPr/>
        </p:nvSpPr>
        <p:spPr>
          <a:xfrm>
            <a:off x="-40110" y="1636693"/>
            <a:ext cx="25346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>
                <a:solidFill>
                  <a:srgbClr val="FF0000"/>
                </a:solidFill>
              </a:rPr>
              <a:t>(M,N)-Bregman</a:t>
            </a:r>
          </a:p>
          <a:p>
            <a:pPr algn="ctr"/>
            <a:r>
              <a:rPr lang="en-US" altLang="ja-JP" sz="2400" b="1" dirty="0">
                <a:solidFill>
                  <a:srgbClr val="FF0000"/>
                </a:solidFill>
              </a:rPr>
              <a:t>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4650F7B-18C0-6012-293E-CCAF1EA47ADA}"/>
              </a:ext>
            </a:extLst>
          </p:cNvPr>
          <p:cNvCxnSpPr>
            <a:cxnSpLocks/>
          </p:cNvCxnSpPr>
          <p:nvPr/>
        </p:nvCxnSpPr>
        <p:spPr>
          <a:xfrm>
            <a:off x="1227224" y="2497269"/>
            <a:ext cx="743816" cy="5156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45FE60FD-6F40-FC47-91B9-D5A40F058B22}"/>
              </a:ext>
            </a:extLst>
          </p:cNvPr>
          <p:cNvSpPr txBox="1"/>
          <p:nvPr/>
        </p:nvSpPr>
        <p:spPr>
          <a:xfrm>
            <a:off x="1537519" y="2459288"/>
            <a:ext cx="1673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b="1" dirty="0"/>
              <a:t>(A,A)</a:t>
            </a:r>
            <a:endParaRPr lang="ja-JP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0A70D55-ADAA-ECB2-7830-17B0CE2BE57D}"/>
              </a:ext>
            </a:extLst>
          </p:cNvPr>
          <p:cNvSpPr txBox="1"/>
          <p:nvPr/>
        </p:nvSpPr>
        <p:spPr>
          <a:xfrm>
            <a:off x="8145084" y="1456781"/>
            <a:ext cx="1673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b="1" dirty="0"/>
              <a:t>(A,A)</a:t>
            </a:r>
            <a:endParaRPr lang="ja-JP" alt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3B0A927-5E42-088F-85A1-43F5AB092C13}"/>
              </a:ext>
            </a:extLst>
          </p:cNvPr>
          <p:cNvSpPr txBox="1"/>
          <p:nvPr/>
        </p:nvSpPr>
        <p:spPr>
          <a:xfrm>
            <a:off x="7017875" y="1066256"/>
            <a:ext cx="4044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/>
              <a:t>(M,N)-Jensen</a:t>
            </a:r>
            <a:r>
              <a:rPr lang="en-US" altLang="ja-JP" sz="2400" b="1" dirty="0"/>
              <a:t>  divergence</a:t>
            </a:r>
            <a:endParaRPr kumimoji="1" lang="ja-JP" altLang="en-US" sz="2400" b="1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AAEAFD70-8664-5487-592B-3544DCAA43A3}"/>
              </a:ext>
            </a:extLst>
          </p:cNvPr>
          <p:cNvCxnSpPr>
            <a:cxnSpLocks/>
          </p:cNvCxnSpPr>
          <p:nvPr/>
        </p:nvCxnSpPr>
        <p:spPr>
          <a:xfrm>
            <a:off x="8135566" y="1409912"/>
            <a:ext cx="0" cy="4655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52ED08F-B709-69D0-8131-FF96F5B0BD33}"/>
              </a:ext>
            </a:extLst>
          </p:cNvPr>
          <p:cNvSpPr txBox="1"/>
          <p:nvPr/>
        </p:nvSpPr>
        <p:spPr>
          <a:xfrm>
            <a:off x="159412" y="3799494"/>
            <a:ext cx="32672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>
                <a:solidFill>
                  <a:srgbClr val="FF0000"/>
                </a:solidFill>
              </a:rPr>
              <a:t>Conformal </a:t>
            </a:r>
          </a:p>
          <a:p>
            <a:pPr algn="ctr"/>
            <a:r>
              <a:rPr kumimoji="1" lang="en-US" altLang="ja-JP" sz="2400" b="1" dirty="0">
                <a:solidFill>
                  <a:srgbClr val="FF0000"/>
                </a:solidFill>
              </a:rPr>
              <a:t>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B0331D4-D8FD-EA29-2A8B-E2DC5720B00B}"/>
              </a:ext>
            </a:extLst>
          </p:cNvPr>
          <p:cNvCxnSpPr>
            <a:cxnSpLocks/>
          </p:cNvCxnSpPr>
          <p:nvPr/>
        </p:nvCxnSpPr>
        <p:spPr>
          <a:xfrm>
            <a:off x="1971040" y="3401913"/>
            <a:ext cx="0" cy="4044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7E5D64-3BED-B586-B6FA-E035DC5CEC95}"/>
              </a:ext>
            </a:extLst>
          </p:cNvPr>
          <p:cNvCxnSpPr>
            <a:cxnSpLocks/>
          </p:cNvCxnSpPr>
          <p:nvPr/>
        </p:nvCxnSpPr>
        <p:spPr>
          <a:xfrm>
            <a:off x="455504" y="2456638"/>
            <a:ext cx="0" cy="17492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EFF530-292E-E4BC-69A8-61999A0CB6F5}"/>
              </a:ext>
            </a:extLst>
          </p:cNvPr>
          <p:cNvSpPr txBox="1"/>
          <p:nvPr/>
        </p:nvSpPr>
        <p:spPr>
          <a:xfrm>
            <a:off x="316073" y="6539588"/>
            <a:ext cx="11541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But also matrix Bregman divergence, functional Bregman divergence, submodular Bregman divergence, etc.</a:t>
            </a:r>
            <a:endParaRPr kumimoji="1" lang="ja-JP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57F80D-B78E-1038-D9AB-F09900701F27}"/>
              </a:ext>
            </a:extLst>
          </p:cNvPr>
          <p:cNvSpPr txBox="1"/>
          <p:nvPr/>
        </p:nvSpPr>
        <p:spPr>
          <a:xfrm>
            <a:off x="3903163" y="2804510"/>
            <a:ext cx="21838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JS-</a:t>
            </a:r>
            <a:r>
              <a:rPr lang="en-US" altLang="ja-JP" dirty="0" err="1"/>
              <a:t>symmetrization</a:t>
            </a:r>
            <a:endParaRPr lang="ja-JP" alt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B57CDCD-3439-0940-C2C1-29C840BB65B6}"/>
              </a:ext>
            </a:extLst>
          </p:cNvPr>
          <p:cNvCxnSpPr>
            <a:cxnSpLocks/>
          </p:cNvCxnSpPr>
          <p:nvPr/>
        </p:nvCxnSpPr>
        <p:spPr>
          <a:xfrm flipH="1">
            <a:off x="2543116" y="1386542"/>
            <a:ext cx="4448394" cy="4965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5E9E271-7F28-0B46-7A92-0504FB745CE7}"/>
              </a:ext>
            </a:extLst>
          </p:cNvPr>
          <p:cNvSpPr txBox="1"/>
          <p:nvPr/>
        </p:nvSpPr>
        <p:spPr>
          <a:xfrm>
            <a:off x="3646985" y="4545126"/>
            <a:ext cx="988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No 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F</a:t>
            </a:r>
            <a:endParaRPr lang="ja-JP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F7AD97-F0D7-CF04-8E89-7FB644491A74}"/>
              </a:ext>
            </a:extLst>
          </p:cNvPr>
          <p:cNvSpPr txBox="1"/>
          <p:nvPr/>
        </p:nvSpPr>
        <p:spPr>
          <a:xfrm>
            <a:off x="3052031" y="1919846"/>
            <a:ext cx="988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No 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F</a:t>
            </a:r>
            <a:endParaRPr lang="ja-JP" altLang="en-US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CDA33D0-F34D-48D2-504D-A58415810E15}"/>
              </a:ext>
            </a:extLst>
          </p:cNvPr>
          <p:cNvCxnSpPr>
            <a:cxnSpLocks/>
          </p:cNvCxnSpPr>
          <p:nvPr/>
        </p:nvCxnSpPr>
        <p:spPr>
          <a:xfrm flipH="1">
            <a:off x="1078199" y="2502821"/>
            <a:ext cx="170432" cy="4863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7C90D51-A20F-4C2D-8AD5-3042F91ACBFC}"/>
              </a:ext>
            </a:extLst>
          </p:cNvPr>
          <p:cNvSpPr txBox="1"/>
          <p:nvPr/>
        </p:nvSpPr>
        <p:spPr>
          <a:xfrm>
            <a:off x="396630" y="2481155"/>
            <a:ext cx="9884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600" dirty="0"/>
              <a:t>(ρ, τ)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C9B7E27-0DC3-773C-362B-8F3E2EADE13F}"/>
              </a:ext>
            </a:extLst>
          </p:cNvPr>
          <p:cNvCxnSpPr>
            <a:cxnSpLocks/>
          </p:cNvCxnSpPr>
          <p:nvPr/>
        </p:nvCxnSpPr>
        <p:spPr>
          <a:xfrm>
            <a:off x="1971040" y="4527573"/>
            <a:ext cx="0" cy="4044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24EB9CE-59AF-AFD5-A592-62CBF6226EA2}"/>
              </a:ext>
            </a:extLst>
          </p:cNvPr>
          <p:cNvSpPr txBox="1"/>
          <p:nvPr/>
        </p:nvSpPr>
        <p:spPr>
          <a:xfrm>
            <a:off x="390113" y="4895606"/>
            <a:ext cx="2922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t</a:t>
            </a:r>
            <a:r>
              <a:rPr kumimoji="1" lang="en-US" altLang="ja-JP" sz="2400" b="1" dirty="0"/>
              <a:t>otal Bregman div.</a:t>
            </a:r>
            <a:endParaRPr kumimoji="1" lang="ja-JP" altLang="en-US" sz="2400" b="1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F5F687A-218D-3E9C-9E8C-E3C482C5CF90}"/>
              </a:ext>
            </a:extLst>
          </p:cNvPr>
          <p:cNvCxnSpPr>
            <a:cxnSpLocks/>
          </p:cNvCxnSpPr>
          <p:nvPr/>
        </p:nvCxnSpPr>
        <p:spPr>
          <a:xfrm>
            <a:off x="3903163" y="3395057"/>
            <a:ext cx="2386125" cy="23533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33479ED-2A01-CE92-B2DB-97EBDC0A2ACA}"/>
              </a:ext>
            </a:extLst>
          </p:cNvPr>
          <p:cNvSpPr txBox="1"/>
          <p:nvPr/>
        </p:nvSpPr>
        <p:spPr>
          <a:xfrm>
            <a:off x="6316272" y="5480867"/>
            <a:ext cx="3664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Quasi-convex Bregman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F479F43-3CD2-6702-F75C-D05C28D90DD4}"/>
              </a:ext>
            </a:extLst>
          </p:cNvPr>
          <p:cNvCxnSpPr>
            <a:cxnSpLocks/>
          </p:cNvCxnSpPr>
          <p:nvPr/>
        </p:nvCxnSpPr>
        <p:spPr>
          <a:xfrm>
            <a:off x="4032005" y="3222230"/>
            <a:ext cx="2367467" cy="14417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0774DC3-FC58-193E-4A1D-0F7D8C7A29F0}"/>
              </a:ext>
            </a:extLst>
          </p:cNvPr>
          <p:cNvSpPr txBox="1"/>
          <p:nvPr/>
        </p:nvSpPr>
        <p:spPr>
          <a:xfrm>
            <a:off x="6596924" y="4383435"/>
            <a:ext cx="4937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Stochastic 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3013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945" y="791152"/>
            <a:ext cx="12126026" cy="4351338"/>
          </a:xfrm>
        </p:spPr>
        <p:txBody>
          <a:bodyPr/>
          <a:lstStyle/>
          <a:p>
            <a:r>
              <a:rPr lang="en-US" dirty="0"/>
              <a:t>Consider the cone of symmetric positive-definite matrices (SPD cone), and extend the AHM to SPD matrices: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Sequence with A</a:t>
            </a:r>
            <a:r>
              <a:rPr lang="en-US" sz="2400" baseline="-25000" dirty="0"/>
              <a:t>0</a:t>
            </a:r>
            <a:r>
              <a:rPr lang="en-US" sz="2400" dirty="0"/>
              <a:t>=X and H</a:t>
            </a:r>
            <a:r>
              <a:rPr lang="en-US" sz="2400" baseline="-25000" dirty="0"/>
              <a:t>0</a:t>
            </a:r>
            <a:r>
              <a:rPr lang="en-US" sz="2400" dirty="0"/>
              <a:t>=Y  converge quadratically to </a:t>
            </a:r>
            <a:r>
              <a:rPr lang="en-US" sz="2400" b="1" dirty="0">
                <a:solidFill>
                  <a:srgbClr val="FF0000"/>
                </a:solidFill>
              </a:rPr>
              <a:t>matrix geometric mean</a:t>
            </a:r>
            <a:r>
              <a:rPr lang="en-US" sz="2400" dirty="0"/>
              <a:t>:</a:t>
            </a:r>
            <a:endParaRPr lang="fr-FR" sz="2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8107" y="-196154"/>
            <a:ext cx="12126026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Inductive matrix arithmetic-harmonic mean (AHM) </a:t>
            </a:r>
            <a:endParaRPr lang="fr-FR" b="1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7" y="1646743"/>
            <a:ext cx="6257925" cy="1447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1458" y="3627712"/>
            <a:ext cx="5210175" cy="7429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12" y="4367646"/>
            <a:ext cx="7143750" cy="6286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0809" y="4996296"/>
            <a:ext cx="11306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which is also the </a:t>
            </a:r>
            <a:r>
              <a:rPr lang="en-US" sz="2800" b="1" dirty="0">
                <a:solidFill>
                  <a:srgbClr val="FF0000"/>
                </a:solidFill>
              </a:rPr>
              <a:t>Riemannian center of mass</a:t>
            </a:r>
            <a:r>
              <a:rPr lang="en-US" sz="2800" dirty="0"/>
              <a:t> </a:t>
            </a:r>
            <a:r>
              <a:rPr lang="en-US" sz="2800" dirty="0" err="1"/>
              <a:t>wrt</a:t>
            </a:r>
            <a:r>
              <a:rPr lang="en-US" sz="2800" dirty="0"/>
              <a:t> the trace metric:</a:t>
            </a:r>
            <a:endParaRPr lang="fr-FR" sz="2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8246" y="5553825"/>
            <a:ext cx="3551237" cy="7476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809" y="5594894"/>
            <a:ext cx="5401146" cy="69400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981928" y="1819169"/>
            <a:ext cx="2600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/>
              <a:t>←</a:t>
            </a:r>
            <a:r>
              <a:rPr lang="en-US" sz="2400">
                <a:solidFill>
                  <a:schemeClr val="accent4"/>
                </a:solidFill>
              </a:rPr>
              <a:t>arithmetic mean </a:t>
            </a:r>
            <a:endParaRPr lang="fr-FR" sz="2400">
              <a:solidFill>
                <a:schemeClr val="accent4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89762" y="2453260"/>
            <a:ext cx="2496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/>
              <a:t>←</a:t>
            </a:r>
            <a:r>
              <a:rPr lang="en-US" sz="2400">
                <a:solidFill>
                  <a:schemeClr val="accent4"/>
                </a:solidFill>
              </a:rPr>
              <a:t>harmonic mean </a:t>
            </a:r>
            <a:endParaRPr lang="fr-FR" sz="2400">
              <a:solidFill>
                <a:schemeClr val="accent4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88745" y="4397698"/>
            <a:ext cx="7457825" cy="6076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extBox 1"/>
          <p:cNvSpPr txBox="1"/>
          <p:nvPr/>
        </p:nvSpPr>
        <p:spPr>
          <a:xfrm>
            <a:off x="9786413" y="5782898"/>
            <a:ext cx="21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Riemannian distance</a:t>
            </a:r>
            <a:endParaRPr lang="fr-FR" dirty="0"/>
          </a:p>
        </p:txBody>
      </p:sp>
      <p:sp>
        <p:nvSpPr>
          <p:cNvPr id="15" name="TextBox 14"/>
          <p:cNvSpPr txBox="1"/>
          <p:nvPr/>
        </p:nvSpPr>
        <p:spPr>
          <a:xfrm>
            <a:off x="9582255" y="1374613"/>
            <a:ext cx="2340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[Nakamura 2001]</a:t>
            </a:r>
            <a:endParaRPr lang="fr-FR" sz="2000" b="1" dirty="0">
              <a:solidFill>
                <a:schemeClr val="accent6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CF1F85-5977-3A58-5292-60B739DB9CE8}"/>
              </a:ext>
            </a:extLst>
          </p:cNvPr>
          <p:cNvSpPr txBox="1"/>
          <p:nvPr/>
        </p:nvSpPr>
        <p:spPr>
          <a:xfrm>
            <a:off x="2685535" y="6522010"/>
            <a:ext cx="11539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What is… an Inductive Mean?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Notices of the American Mathematical Society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2023</a:t>
            </a:r>
            <a:endParaRPr lang="fr-FR" altLang="ja-JP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7877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282" y="-207746"/>
            <a:ext cx="11769436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5"/>
                </a:solidFill>
                <a:latin typeface="+mn-lt"/>
              </a:rPr>
              <a:t>Geometric interpretation of the AHM matrix mean</a:t>
            </a:r>
            <a:endParaRPr lang="fr-FR" sz="3600" b="1" dirty="0">
              <a:solidFill>
                <a:schemeClr val="accent5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0713" y="818861"/>
            <a:ext cx="3524250" cy="1714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838" y="922945"/>
            <a:ext cx="6257925" cy="1447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82" y="3296933"/>
            <a:ext cx="5555850" cy="184207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249" y="5344046"/>
            <a:ext cx="86773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Primal geodesic midpoint is the arithmetic center  </a:t>
            </a:r>
            <a:r>
              <a:rPr lang="en-US" sz="2000" dirty="0" err="1">
                <a:solidFill>
                  <a:srgbClr val="FF0000"/>
                </a:solidFill>
              </a:rPr>
              <a:t>wrt</a:t>
            </a:r>
            <a:r>
              <a:rPr lang="en-US" sz="2000" dirty="0">
                <a:solidFill>
                  <a:srgbClr val="FF0000"/>
                </a:solidFill>
              </a:rPr>
              <a:t> Euclidean metric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Dual geodesic midpoint = harmonic center </a:t>
            </a:r>
            <a:r>
              <a:rPr lang="en-US" sz="2000" dirty="0" err="1">
                <a:solidFill>
                  <a:schemeClr val="accent1"/>
                </a:solidFill>
              </a:rPr>
              <a:t>wrt</a:t>
            </a:r>
            <a:r>
              <a:rPr lang="en-US" sz="2000" dirty="0">
                <a:solidFill>
                  <a:schemeClr val="accent1"/>
                </a:solidFill>
              </a:rPr>
              <a:t> an isometric </a:t>
            </a:r>
            <a:r>
              <a:rPr lang="en-US" sz="2000" dirty="0" err="1">
                <a:solidFill>
                  <a:schemeClr val="accent1"/>
                </a:solidFill>
              </a:rPr>
              <a:t>Eucl</a:t>
            </a:r>
            <a:r>
              <a:rPr lang="en-US" sz="2000" dirty="0">
                <a:solidFill>
                  <a:schemeClr val="accent1"/>
                </a:solidFill>
              </a:rPr>
              <a:t>. metric</a:t>
            </a:r>
          </a:p>
          <a:p>
            <a:r>
              <a:rPr lang="en-US" sz="2000" dirty="0">
                <a:solidFill>
                  <a:srgbClr val="FF66FF"/>
                </a:solidFill>
              </a:rPr>
              <a:t>Levi-Civita geodesic midpoint is geometric </a:t>
            </a:r>
            <a:r>
              <a:rPr lang="en-US" sz="2000" dirty="0" err="1">
                <a:solidFill>
                  <a:srgbClr val="FF66FF"/>
                </a:solidFill>
              </a:rPr>
              <a:t>Karcher</a:t>
            </a:r>
            <a:r>
              <a:rPr lang="en-US" sz="2000" dirty="0">
                <a:solidFill>
                  <a:srgbClr val="FF66FF"/>
                </a:solidFill>
              </a:rPr>
              <a:t> mean </a:t>
            </a:r>
            <a:endParaRPr lang="fr-FR" sz="2000" dirty="0">
              <a:solidFill>
                <a:srgbClr val="FF6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6531" y="5300673"/>
            <a:ext cx="2286938" cy="4512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0247" y="5751880"/>
            <a:ext cx="3151753" cy="3846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8645" y="6103786"/>
            <a:ext cx="3393355" cy="43418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40493" y="3968236"/>
            <a:ext cx="4498493" cy="40011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2000" dirty="0"/>
              <a:t>Dually flat space (SPD, </a:t>
            </a:r>
            <a:r>
              <a:rPr lang="en-US" sz="2000" dirty="0" err="1"/>
              <a:t>g</a:t>
            </a:r>
            <a:r>
              <a:rPr lang="en-US" sz="2000" baseline="30000" dirty="0" err="1"/>
              <a:t>G</a:t>
            </a:r>
            <a:r>
              <a:rPr lang="en-US" sz="2000" dirty="0"/>
              <a:t>, </a:t>
            </a:r>
            <a:r>
              <a:rPr lang="fr-FR" sz="2000" dirty="0"/>
              <a:t>∇</a:t>
            </a:r>
            <a:r>
              <a:rPr lang="fr-FR" sz="2000" baseline="30000" dirty="0"/>
              <a:t>A</a:t>
            </a:r>
            <a:r>
              <a:rPr lang="fr-FR" sz="2000" dirty="0"/>
              <a:t>, ∇</a:t>
            </a:r>
            <a:r>
              <a:rPr lang="fr-FR" sz="2000" baseline="30000" dirty="0"/>
              <a:t>H</a:t>
            </a:r>
            <a:r>
              <a:rPr lang="fr-FR" sz="2000" dirty="0"/>
              <a:t>) </a:t>
            </a:r>
          </a:p>
        </p:txBody>
      </p:sp>
      <p:sp>
        <p:nvSpPr>
          <p:cNvPr id="3" name="Rectangle 2"/>
          <p:cNvSpPr/>
          <p:nvPr/>
        </p:nvSpPr>
        <p:spPr>
          <a:xfrm>
            <a:off x="10240000" y="6488668"/>
            <a:ext cx="21259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accent6"/>
                </a:solidFill>
              </a:rPr>
              <a:t>[Nakamura 2001]</a:t>
            </a:r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11282" y="2653728"/>
            <a:ext cx="125141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(SPD, </a:t>
            </a:r>
            <a:r>
              <a:rPr lang="en-US" sz="2800" b="1" dirty="0" err="1">
                <a:solidFill>
                  <a:srgbClr val="FF0000"/>
                </a:solidFill>
              </a:rPr>
              <a:t>g</a:t>
            </a:r>
            <a:r>
              <a:rPr lang="en-US" sz="2800" b="1" baseline="30000" dirty="0" err="1">
                <a:solidFill>
                  <a:srgbClr val="FF0000"/>
                </a:solidFill>
              </a:rPr>
              <a:t>G</a:t>
            </a:r>
            <a:r>
              <a:rPr lang="en-US" sz="2800" b="1" dirty="0">
                <a:solidFill>
                  <a:srgbClr val="FF0000"/>
                </a:solidFill>
              </a:rPr>
              <a:t>, </a:t>
            </a:r>
            <a:r>
              <a:rPr lang="fr-FR" sz="2800" b="1" dirty="0">
                <a:solidFill>
                  <a:srgbClr val="FF0000"/>
                </a:solidFill>
              </a:rPr>
              <a:t>∇</a:t>
            </a:r>
            <a:r>
              <a:rPr lang="fr-FR" sz="2800" b="1" baseline="30000" dirty="0">
                <a:solidFill>
                  <a:srgbClr val="FF0000"/>
                </a:solidFill>
              </a:rPr>
              <a:t>A</a:t>
            </a:r>
            <a:r>
              <a:rPr lang="fr-FR" sz="2800" b="1" dirty="0">
                <a:solidFill>
                  <a:srgbClr val="FF0000"/>
                </a:solidFill>
              </a:rPr>
              <a:t>, ∇</a:t>
            </a:r>
            <a:r>
              <a:rPr lang="fr-FR" sz="2800" b="1" baseline="30000" dirty="0">
                <a:solidFill>
                  <a:srgbClr val="FF0000"/>
                </a:solidFill>
              </a:rPr>
              <a:t>H</a:t>
            </a:r>
            <a:r>
              <a:rPr lang="fr-FR" sz="2800" b="1" dirty="0">
                <a:solidFill>
                  <a:srgbClr val="FF0000"/>
                </a:solidFill>
              </a:rPr>
              <a:t>) </a:t>
            </a:r>
            <a:r>
              <a:rPr lang="fr-FR" sz="2800" b="1" dirty="0" err="1">
                <a:solidFill>
                  <a:srgbClr val="FF0000"/>
                </a:solidFill>
              </a:rPr>
              <a:t>is</a:t>
            </a:r>
            <a:r>
              <a:rPr lang="fr-FR" sz="2800" b="1" dirty="0">
                <a:solidFill>
                  <a:srgbClr val="FF0000"/>
                </a:solidFill>
              </a:rPr>
              <a:t> a </a:t>
            </a:r>
            <a:r>
              <a:rPr lang="fr-FR" sz="2800" b="1" dirty="0" err="1">
                <a:solidFill>
                  <a:srgbClr val="FF0000"/>
                </a:solidFill>
              </a:rPr>
              <a:t>dually</a:t>
            </a:r>
            <a:r>
              <a:rPr lang="fr-FR" sz="2800" b="1" dirty="0">
                <a:solidFill>
                  <a:srgbClr val="FF0000"/>
                </a:solidFill>
              </a:rPr>
              <a:t> flat </a:t>
            </a:r>
            <a:r>
              <a:rPr lang="fr-FR" sz="2800" b="1" dirty="0" err="1">
                <a:solidFill>
                  <a:srgbClr val="FF0000"/>
                </a:solidFill>
              </a:rPr>
              <a:t>space</a:t>
            </a:r>
            <a:r>
              <a:rPr lang="fr-FR" sz="2800" b="1" dirty="0">
                <a:solidFill>
                  <a:srgbClr val="FF0000"/>
                </a:solidFill>
              </a:rPr>
              <a:t>, ∇</a:t>
            </a:r>
            <a:r>
              <a:rPr lang="fr-FR" sz="2800" b="1" baseline="30000" dirty="0">
                <a:solidFill>
                  <a:srgbClr val="FF0000"/>
                </a:solidFill>
              </a:rPr>
              <a:t>G</a:t>
            </a:r>
            <a:r>
              <a:rPr lang="en-US" sz="2800" b="1" baseline="30000" dirty="0">
                <a:solidFill>
                  <a:srgbClr val="FF0000"/>
                </a:solidFill>
              </a:rPr>
              <a:t> </a:t>
            </a:r>
            <a:r>
              <a:rPr lang="fr-FR" sz="2800" b="1" dirty="0" err="1">
                <a:solidFill>
                  <a:srgbClr val="FF0000"/>
                </a:solidFill>
              </a:rPr>
              <a:t>is</a:t>
            </a:r>
            <a:r>
              <a:rPr lang="fr-FR" sz="2800" b="1" dirty="0">
                <a:solidFill>
                  <a:srgbClr val="FF0000"/>
                </a:solidFill>
              </a:rPr>
              <a:t> Levi-Civita </a:t>
            </a:r>
            <a:r>
              <a:rPr lang="fr-FR" sz="2800" b="1" dirty="0" err="1">
                <a:solidFill>
                  <a:srgbClr val="FF0000"/>
                </a:solidFill>
              </a:rPr>
              <a:t>connection</a:t>
            </a:r>
            <a:endParaRPr lang="fr-FR" sz="2800" b="1" dirty="0">
              <a:solidFill>
                <a:srgbClr val="FF0000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4602" y="4934312"/>
            <a:ext cx="2645059" cy="28936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71604" y="3541109"/>
            <a:ext cx="2224395" cy="29900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57228" y="3201828"/>
            <a:ext cx="2507735" cy="3815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744FDC7-BFF6-E6CA-FE36-7686AD40339B}"/>
              </a:ext>
            </a:extLst>
          </p:cNvPr>
          <p:cNvSpPr txBox="1"/>
          <p:nvPr/>
        </p:nvSpPr>
        <p:spPr>
          <a:xfrm>
            <a:off x="1550810" y="6333911"/>
            <a:ext cx="7257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highlight>
                  <a:srgbClr val="FFFF00"/>
                </a:highlight>
              </a:rPr>
              <a:t>Here, all 3 connections are metric connections</a:t>
            </a:r>
            <a:endParaRPr kumimoji="1" lang="ja-JP" altLang="en-US" sz="2400" b="1" dirty="0">
              <a:highlight>
                <a:srgbClr val="FFFF00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13055F-C498-7780-1960-BD11551FB45C}"/>
              </a:ext>
            </a:extLst>
          </p:cNvPr>
          <p:cNvSpPr txBox="1"/>
          <p:nvPr/>
        </p:nvSpPr>
        <p:spPr>
          <a:xfrm>
            <a:off x="208233" y="1300997"/>
            <a:ext cx="16466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Repeat: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2899737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DAE9770-F93E-8A73-E963-42852EBA5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915" y="1462348"/>
            <a:ext cx="7072866" cy="44829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48BCDB-9BA2-E6AF-2A70-E8BE262EF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073" y="0"/>
            <a:ext cx="10979727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Symmetrized Bregman centroid 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40D3B-F552-51AA-F33C-F8490C9FC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073" y="1098261"/>
            <a:ext cx="11731336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dirty="0"/>
              <a:t>Use convex duality + dual Bregman information-bias decompositions:</a:t>
            </a:r>
            <a:endParaRPr kumimoji="1" lang="ja-JP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ED4B3E-BE43-755B-7C26-EB068ED5BA60}"/>
              </a:ext>
            </a:extLst>
          </p:cNvPr>
          <p:cNvSpPr txBox="1"/>
          <p:nvPr/>
        </p:nvSpPr>
        <p:spPr>
          <a:xfrm>
            <a:off x="277091" y="5832111"/>
            <a:ext cx="1163781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2800" dirty="0"/>
              <a:t>Amounts to simpler dual optimization problems on the sided Bregman centroids </a:t>
            </a:r>
            <a:r>
              <a:rPr lang="en-US" altLang="ja-JP" sz="2800" dirty="0"/>
              <a:t>(2-point optimization vs n-point optimization problems)</a:t>
            </a:r>
            <a:endParaRPr lang="ja-JP" altLang="en-US" sz="28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B921994-6C4A-D51A-F337-D22C5F1856DD}"/>
              </a:ext>
            </a:extLst>
          </p:cNvPr>
          <p:cNvCxnSpPr>
            <a:cxnSpLocks/>
          </p:cNvCxnSpPr>
          <p:nvPr/>
        </p:nvCxnSpPr>
        <p:spPr>
          <a:xfrm>
            <a:off x="2823719" y="4746712"/>
            <a:ext cx="248192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D8DC36B-1D3E-7130-85AE-8EA0251377A0}"/>
              </a:ext>
            </a:extLst>
          </p:cNvPr>
          <p:cNvCxnSpPr>
            <a:cxnSpLocks/>
          </p:cNvCxnSpPr>
          <p:nvPr/>
        </p:nvCxnSpPr>
        <p:spPr>
          <a:xfrm>
            <a:off x="2823719" y="5797763"/>
            <a:ext cx="268394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row: Curved Right 16">
            <a:extLst>
              <a:ext uri="{FF2B5EF4-FFF2-40B4-BE49-F238E27FC236}">
                <a16:creationId xmlns:a16="http://schemas.microsoft.com/office/drawing/2014/main" id="{C21A3753-94CD-8C3D-3F2B-ED6C2075E696}"/>
              </a:ext>
            </a:extLst>
          </p:cNvPr>
          <p:cNvSpPr/>
          <p:nvPr/>
        </p:nvSpPr>
        <p:spPr>
          <a:xfrm>
            <a:off x="442685" y="4391247"/>
            <a:ext cx="789584" cy="1249608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Arrow: Curved Right 17">
            <a:extLst>
              <a:ext uri="{FF2B5EF4-FFF2-40B4-BE49-F238E27FC236}">
                <a16:creationId xmlns:a16="http://schemas.microsoft.com/office/drawing/2014/main" id="{60C0B996-3FEC-9BC1-6435-48F81E1E75AF}"/>
              </a:ext>
            </a:extLst>
          </p:cNvPr>
          <p:cNvSpPr/>
          <p:nvPr/>
        </p:nvSpPr>
        <p:spPr>
          <a:xfrm rot="10800000">
            <a:off x="6886355" y="4415248"/>
            <a:ext cx="789584" cy="1249608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0909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B1EA-F41B-91F9-6490-378B98D1F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49" y="-160950"/>
            <a:ext cx="11135591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Two generalizations of </a:t>
            </a:r>
            <a:r>
              <a:rPr kumimoji="1" lang="en-US" altLang="ja-JP" b="1" u="sng" dirty="0">
                <a:solidFill>
                  <a:schemeClr val="accent5"/>
                </a:solidFill>
              </a:rPr>
              <a:t>m-Chernoff information</a:t>
            </a:r>
            <a:endParaRPr kumimoji="1" lang="ja-JP" altLang="en-US" b="1" u="sng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C3581-F425-8BE5-9398-8896CF7BE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077" y="1018151"/>
            <a:ext cx="11348605" cy="5528122"/>
          </a:xfrm>
        </p:spPr>
        <p:txBody>
          <a:bodyPr>
            <a:normAutofit fontScale="85000" lnSpcReduction="10000"/>
          </a:bodyPr>
          <a:lstStyle/>
          <a:p>
            <a:r>
              <a:rPr kumimoji="1" lang="en-US" altLang="ja-JP" dirty="0"/>
              <a:t>Historically, </a:t>
            </a:r>
            <a:r>
              <a:rPr kumimoji="1" lang="en-US" altLang="ja-JP" b="1" dirty="0"/>
              <a:t>Chernoff information </a:t>
            </a:r>
            <a:r>
              <a:rPr kumimoji="1" lang="en-US" altLang="ja-JP" dirty="0"/>
              <a:t>defined to upper bound the probability of error in Bayesian hypothesis testing, found later applications in information fusion, distributed estimation, etc.</a:t>
            </a:r>
          </a:p>
          <a:p>
            <a:r>
              <a:rPr lang="en-US" altLang="ja-JP" dirty="0"/>
              <a:t>Generalization to m hypothesis: </a:t>
            </a:r>
            <a:r>
              <a:rPr lang="ja-JP" altLang="en-US" b="0" i="0" u="none" strike="noStrike" dirty="0">
                <a:effectLst/>
                <a:latin typeface="Arial" panose="020B0604020202020204" pitchFamily="34" charset="0"/>
              </a:rPr>
              <a:t>① </a:t>
            </a:r>
            <a:r>
              <a:rPr lang="en-US" altLang="ja-JP" b="1" dirty="0">
                <a:solidFill>
                  <a:srgbClr val="FF0000"/>
                </a:solidFill>
              </a:rPr>
              <a:t>minimum pairwise Chernoff information</a:t>
            </a:r>
          </a:p>
          <a:p>
            <a:endParaRPr lang="en-US" altLang="ja-JP" b="1" dirty="0">
              <a:solidFill>
                <a:srgbClr val="FF0000"/>
              </a:solidFill>
            </a:endParaRPr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Interpret Chernoff information as </a:t>
            </a:r>
            <a:r>
              <a:rPr lang="ja-JP" altLang="en-US" b="0" i="0" u="none" strike="noStrike" dirty="0">
                <a:effectLst/>
                <a:latin typeface="Arial" panose="020B0604020202020204" pitchFamily="34" charset="0"/>
              </a:rPr>
              <a:t>②  </a:t>
            </a:r>
            <a:r>
              <a:rPr kumimoji="1" lang="en-US" altLang="ja-JP" b="1" dirty="0">
                <a:solidFill>
                  <a:srgbClr val="FF0000"/>
                </a:solidFill>
              </a:rPr>
              <a:t>radius of minimum enclosing </a:t>
            </a:r>
            <a:r>
              <a:rPr kumimoji="1" lang="en-US" altLang="ja-JP" b="1" dirty="0" err="1">
                <a:solidFill>
                  <a:srgbClr val="FF0000"/>
                </a:solidFill>
              </a:rPr>
              <a:t>Kullback-Leibler</a:t>
            </a:r>
            <a:r>
              <a:rPr kumimoji="1" lang="en-US" altLang="ja-JP" b="1" dirty="0">
                <a:solidFill>
                  <a:srgbClr val="FF0000"/>
                </a:solidFill>
              </a:rPr>
              <a:t> divergence</a:t>
            </a:r>
            <a:r>
              <a:rPr kumimoji="1" lang="en-US" altLang="ja-JP" dirty="0"/>
              <a:t>,   extend Chernoff information to m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EC2510-F312-13B1-1E3D-7F69FEDB8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1302" y="2671177"/>
            <a:ext cx="3440690" cy="26598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09280D-6A34-28B2-D29F-57A9ACD7E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5070" y="2792600"/>
            <a:ext cx="2730153" cy="23832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69A280-0477-2B1E-4B1D-7621C9DBFC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37054" y="2731068"/>
            <a:ext cx="2754946" cy="25383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230613E-FB67-02B3-6AC2-535098D433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108" y="2792600"/>
            <a:ext cx="2778164" cy="2349486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C430AD09-3D0F-E27C-9F16-01E5ACE703F7}"/>
              </a:ext>
            </a:extLst>
          </p:cNvPr>
          <p:cNvSpPr/>
          <p:nvPr/>
        </p:nvSpPr>
        <p:spPr>
          <a:xfrm>
            <a:off x="2132035" y="4055162"/>
            <a:ext cx="690130" cy="651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0" i="0" u="none" strike="noStrike">
                <a:effectLst/>
                <a:latin typeface="Arial" panose="020B0604020202020204" pitchFamily="34" charset="0"/>
              </a:rPr>
              <a:t>①</a:t>
            </a:r>
            <a:endParaRPr kumimoji="1" lang="ja-JP" alt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F1788A8-5507-D845-4D0E-4B9A0AACB0B8}"/>
              </a:ext>
            </a:extLst>
          </p:cNvPr>
          <p:cNvSpPr/>
          <p:nvPr/>
        </p:nvSpPr>
        <p:spPr>
          <a:xfrm>
            <a:off x="9027228" y="3782212"/>
            <a:ext cx="690130" cy="66957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0" i="0" u="none" strike="noStrike">
                <a:effectLst/>
                <a:latin typeface="Arial" panose="020B0604020202020204" pitchFamily="34" charset="0"/>
              </a:rPr>
              <a:t>②</a:t>
            </a:r>
            <a:endParaRPr kumimoji="1" lang="ja-JP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2B5F51-DD94-9D9D-C082-8FF08BB724AD}"/>
              </a:ext>
            </a:extLst>
          </p:cNvPr>
          <p:cNvSpPr txBox="1"/>
          <p:nvPr/>
        </p:nvSpPr>
        <p:spPr>
          <a:xfrm>
            <a:off x="1687657" y="6528085"/>
            <a:ext cx="10594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Revisiting Chernoff information with likelihood ratio exponential families.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24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(10), 2022</a:t>
            </a:r>
            <a:endParaRPr kumimoji="1" lang="ja-JP" altLang="en-US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7666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0053A-3CE2-CF36-B582-0DC14E9F0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-82728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1"/>
                </a:solidFill>
              </a:rPr>
              <a:t>Fisher-Rao manifolds</a:t>
            </a:r>
            <a:endParaRPr kumimoji="1" lang="ja-JP" alt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A46ED-72B8-93CC-4B11-37EFAF044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490" y="979015"/>
            <a:ext cx="11869882" cy="5624513"/>
          </a:xfrm>
        </p:spPr>
        <p:txBody>
          <a:bodyPr>
            <a:normAutofit lnSpcReduction="10000"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Manifold viewpoint</a:t>
            </a:r>
            <a:r>
              <a:rPr kumimoji="1" lang="en-US" altLang="ja-JP" dirty="0"/>
              <a:t>: Parameter space </a:t>
            </a:r>
            <a:r>
              <a:rPr kumimoji="1" lang="el-GR" altLang="ja-JP" dirty="0"/>
              <a:t>Θ </a:t>
            </a:r>
            <a:r>
              <a:rPr kumimoji="1" lang="en-US" altLang="ja-JP" dirty="0"/>
              <a:t>interpreted as a global coordinate chart of a manifold M (vs general case in geometry)</a:t>
            </a:r>
          </a:p>
          <a:p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Fisher metric</a:t>
            </a:r>
            <a:r>
              <a:rPr lang="en-US" altLang="ja-JP" dirty="0"/>
              <a:t>: </a:t>
            </a:r>
            <a:r>
              <a:rPr kumimoji="1" lang="en-US" altLang="ja-JP" dirty="0"/>
              <a:t>Conside</a:t>
            </a:r>
            <a:r>
              <a:rPr lang="en-US" altLang="ja-JP" dirty="0"/>
              <a:t>r </a:t>
            </a:r>
            <a:r>
              <a:rPr lang="en-US" altLang="ja-JP" b="1" dirty="0"/>
              <a:t>Fisher information matrix </a:t>
            </a:r>
            <a:r>
              <a:rPr lang="en-US" altLang="ja-JP" dirty="0"/>
              <a:t>of statistical models as metric tensor* field g in </a:t>
            </a:r>
            <a:r>
              <a:rPr lang="el-GR" altLang="ja-JP" dirty="0"/>
              <a:t>θ</a:t>
            </a:r>
            <a:r>
              <a:rPr lang="en-US" altLang="ja-JP" dirty="0"/>
              <a:t>-coordinate system</a:t>
            </a:r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Metric tensor g(.,.) provides a way to measure vector lengths, angle between vectors (orthogonality)</a:t>
            </a:r>
          </a:p>
          <a:p>
            <a:r>
              <a:rPr lang="en-US" altLang="ja-JP" b="1" dirty="0">
                <a:solidFill>
                  <a:srgbClr val="FF0000"/>
                </a:solidFill>
              </a:rPr>
              <a:t>Length element </a:t>
            </a:r>
            <a:r>
              <a:rPr lang="en-US" altLang="ja-JP" dirty="0"/>
              <a:t>is </a:t>
            </a:r>
            <a:r>
              <a:rPr lang="en-US" altLang="ja-JP" b="1" dirty="0">
                <a:solidFill>
                  <a:srgbClr val="FF0000"/>
                </a:solidFill>
              </a:rPr>
              <a:t>independent of parameterization</a:t>
            </a:r>
            <a:r>
              <a:rPr lang="en-US" altLang="ja-JP" dirty="0"/>
              <a:t>: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Fisher-Rao distance </a:t>
            </a:r>
            <a:r>
              <a:rPr lang="en-US" altLang="ja-JP" dirty="0"/>
              <a:t>is length* of shortest path ( = Riemannian distance): integrate length element along Riemannian geodesic</a:t>
            </a:r>
          </a:p>
          <a:p>
            <a:endParaRPr lang="en-US" altLang="ja-J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8036C1-B7BD-C024-154C-F9894AFDB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8003" y="240992"/>
            <a:ext cx="3024507" cy="6341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C0D09A-4EDC-38D7-E866-2DCC70ACA9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098" y="1760501"/>
            <a:ext cx="3024507" cy="4504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2878C1-F3A5-6E54-1508-FA26ABBC2E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986" y="3012550"/>
            <a:ext cx="11348606" cy="8083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9876DA-0DD4-BC2B-ED73-F0F0CB9A54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3849" y="4750549"/>
            <a:ext cx="1823743" cy="4616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E41854-40F9-6CE6-EB97-41E7885D08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34590" y="5120773"/>
            <a:ext cx="6522820" cy="6281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39229E7-4792-2F3C-0D58-12DAA0B110F0}"/>
              </a:ext>
            </a:extLst>
          </p:cNvPr>
          <p:cNvSpPr txBox="1"/>
          <p:nvPr/>
        </p:nvSpPr>
        <p:spPr>
          <a:xfrm>
            <a:off x="2493018" y="6443002"/>
            <a:ext cx="77428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C000"/>
                </a:solidFill>
              </a:rPr>
              <a:t>Metric distance satisfying the triangular inequality</a:t>
            </a:r>
            <a:endParaRPr kumimoji="1" lang="ja-JP" altLang="en-US" sz="24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3407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735" y="97018"/>
            <a:ext cx="11303334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Special case: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Submanifolds of constant covariance matrices</a:t>
            </a:r>
            <a:endParaRPr lang="fr-FR" b="1" dirty="0">
              <a:solidFill>
                <a:schemeClr val="accent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7127"/>
            <a:ext cx="7471410" cy="286203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008" y="3709070"/>
            <a:ext cx="8114261" cy="30519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5464" y="2585686"/>
            <a:ext cx="43909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F0"/>
                </a:solidFill>
              </a:rPr>
              <a:t>not totally geodesics </a:t>
            </a:r>
            <a:r>
              <a:rPr lang="en-US" sz="2800" b="1" dirty="0">
                <a:solidFill>
                  <a:srgbClr val="00B0F0"/>
                </a:solidFill>
              </a:rPr>
              <a:t> N</a:t>
            </a:r>
            <a:r>
              <a:rPr lang="el-GR" sz="2800" b="1" baseline="-25000" dirty="0">
                <a:solidFill>
                  <a:srgbClr val="00B0F0"/>
                </a:solidFill>
              </a:rPr>
              <a:t>Σ</a:t>
            </a:r>
            <a:r>
              <a:rPr lang="en-US" sz="2800" b="1" baseline="-25000" dirty="0">
                <a:solidFill>
                  <a:srgbClr val="00B0F0"/>
                </a:solidFill>
              </a:rPr>
              <a:t>0</a:t>
            </a:r>
            <a:endParaRPr lang="fr-FR" sz="2800" b="1" baseline="-25000" dirty="0">
              <a:solidFill>
                <a:srgbClr val="00B0F0"/>
              </a:solidFill>
            </a:endParaRPr>
          </a:p>
          <a:p>
            <a:r>
              <a:rPr lang="fr-FR" sz="2000" b="1" dirty="0">
                <a:solidFill>
                  <a:srgbClr val="00B0F0"/>
                </a:solidFill>
              </a:rPr>
              <a:t>(</a:t>
            </a:r>
            <a:r>
              <a:rPr lang="fr-FR" sz="2000" b="1" dirty="0" err="1">
                <a:solidFill>
                  <a:srgbClr val="00B0F0"/>
                </a:solidFill>
              </a:rPr>
              <a:t>hence</a:t>
            </a:r>
            <a:r>
              <a:rPr lang="fr-FR" sz="2000" b="1" dirty="0">
                <a:solidFill>
                  <a:srgbClr val="00B0F0"/>
                </a:solidFill>
              </a:rPr>
              <a:t> </a:t>
            </a:r>
            <a:r>
              <a:rPr lang="fr-FR" sz="2000" b="1" dirty="0" err="1">
                <a:solidFill>
                  <a:srgbClr val="00B0F0"/>
                </a:solidFill>
              </a:rPr>
              <a:t>upper</a:t>
            </a:r>
            <a:r>
              <a:rPr lang="fr-FR" sz="2000" b="1" dirty="0">
                <a:solidFill>
                  <a:srgbClr val="00B0F0"/>
                </a:solidFill>
              </a:rPr>
              <a:t> </a:t>
            </a:r>
            <a:r>
              <a:rPr lang="fr-FR" sz="2000" b="1" dirty="0" err="1">
                <a:solidFill>
                  <a:srgbClr val="00B0F0"/>
                </a:solidFill>
              </a:rPr>
              <a:t>bounds</a:t>
            </a:r>
            <a:r>
              <a:rPr lang="fr-FR" sz="2000" b="1" dirty="0">
                <a:solidFill>
                  <a:srgbClr val="00B0F0"/>
                </a:solidFill>
              </a:rPr>
              <a:t> Fisher-Rao)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57798" y="1191748"/>
            <a:ext cx="2966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  totally geodesics N</a:t>
            </a:r>
            <a:r>
              <a:rPr lang="el-GR" b="1" dirty="0">
                <a:solidFill>
                  <a:srgbClr val="FF0000"/>
                </a:solidFill>
              </a:rPr>
              <a:t>μ</a:t>
            </a:r>
            <a:r>
              <a:rPr lang="en-US" b="1" dirty="0">
                <a:solidFill>
                  <a:srgbClr val="FF0000"/>
                </a:solidFill>
              </a:rPr>
              <a:t>0</a:t>
            </a:r>
            <a:endParaRPr lang="fr-FR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89601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51FBD-5255-6E9B-1B23-80FA84CF8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E8E6-53AD-E7EA-8FA7-ECFE60DD3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8AF6F317-3418-636E-4863-413135751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919C49E-FEF8-BBFE-A284-D52BF3BB7E8A}"/>
              </a:ext>
            </a:extLst>
          </p:cNvPr>
          <p:cNvSpPr/>
          <p:nvPr/>
        </p:nvSpPr>
        <p:spPr>
          <a:xfrm>
            <a:off x="437744" y="4484451"/>
            <a:ext cx="3171217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C25624-4CBD-489F-9AEE-3024ACE7D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61</a:t>
            </a:fld>
            <a:endParaRPr kumimoji="1" lang="ja-JP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694610-2750-A200-C582-9386BA397FB4}"/>
              </a:ext>
            </a:extLst>
          </p:cNvPr>
          <p:cNvSpPr txBox="1"/>
          <p:nvPr/>
        </p:nvSpPr>
        <p:spPr>
          <a:xfrm>
            <a:off x="3608961" y="4572319"/>
            <a:ext cx="41010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b="1" dirty="0" err="1">
                <a:solidFill>
                  <a:srgbClr val="FF0000"/>
                </a:solidFill>
              </a:rPr>
              <a:t>ConCave</a:t>
            </a:r>
            <a:r>
              <a:rPr lang="en-US" altLang="ja-JP" sz="1800" b="1" dirty="0">
                <a:solidFill>
                  <a:srgbClr val="FF0000"/>
                </a:solidFill>
              </a:rPr>
              <a:t> Convex algorithm or DCA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2524688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D55D-56DD-62AF-D881-6AE6C31BF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FD1FF-FA21-109D-6B61-E7DCC373B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10F0A78F-34A9-84C1-E20A-C98D8228F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3815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5C9E2-CA36-7C2D-9C6F-285C0B430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Content Placeholder 4" descr="A group of people sitting at tables in front of a screen&#10;&#10;AI-generated content may be incorrect.">
            <a:extLst>
              <a:ext uri="{FF2B5EF4-FFF2-40B4-BE49-F238E27FC236}">
                <a16:creationId xmlns:a16="http://schemas.microsoft.com/office/drawing/2014/main" id="{88568E20-54D8-61CC-D8D1-2E3F995E0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579" y="1825625"/>
            <a:ext cx="7614841" cy="4351338"/>
          </a:xfrm>
        </p:spPr>
      </p:pic>
    </p:spTree>
    <p:extLst>
      <p:ext uri="{BB962C8B-B14F-4D97-AF65-F5344CB8AC3E}">
        <p14:creationId xmlns:p14="http://schemas.microsoft.com/office/powerpoint/2010/main" val="71210616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6BD4-3EB8-ADCD-4334-61295403A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268" y="-3969"/>
            <a:ext cx="10515600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5"/>
                </a:solidFill>
              </a:rPr>
              <a:t>Statistical models in ML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BB026-AD05-3992-8C92-7C63377EE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268" y="1201376"/>
            <a:ext cx="11632623" cy="5656623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 dirty="0"/>
              <a:t>Statistical inference studies methods to infer a model in a family of models from observational data. </a:t>
            </a:r>
          </a:p>
          <a:p>
            <a:pPr marL="0" indent="0">
              <a:buNone/>
            </a:pPr>
            <a:r>
              <a:rPr lang="en-US" altLang="ja-JP" dirty="0"/>
              <a:t>  A</a:t>
            </a:r>
            <a:r>
              <a:rPr kumimoji="1" lang="en-US" altLang="ja-JP" dirty="0"/>
              <a:t> priori model knowledge (family) vs a </a:t>
            </a:r>
            <a:r>
              <a:rPr lang="en-US" altLang="ja-JP" dirty="0"/>
              <a:t>posteriori</a:t>
            </a:r>
            <a:r>
              <a:rPr kumimoji="1" lang="en-US" altLang="ja-JP" dirty="0"/>
              <a:t> knowledge (parameter). </a:t>
            </a:r>
          </a:p>
          <a:p>
            <a:pPr marL="0" indent="0">
              <a:buNone/>
            </a:pPr>
            <a:r>
              <a:rPr kumimoji="1" lang="en-US" altLang="ja-JP" dirty="0"/>
              <a:t>	</a:t>
            </a:r>
            <a:r>
              <a:rPr kumimoji="1" lang="en-US" altLang="ja-JP" b="1" dirty="0">
                <a:solidFill>
                  <a:srgbClr val="FF0000"/>
                </a:solidFill>
              </a:rPr>
              <a:t>Mathematical statistics </a:t>
            </a:r>
            <a:r>
              <a:rPr kumimoji="1" lang="en-US" altLang="ja-JP" dirty="0"/>
              <a:t>pioneered by Sir Ronald Fisher (1920’s).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Parametric vs non-parametric models: </a:t>
            </a:r>
          </a:p>
          <a:p>
            <a:pPr marL="0" indent="0">
              <a:buNone/>
            </a:pPr>
            <a:r>
              <a:rPr lang="en-US" altLang="ja-JP" dirty="0"/>
              <a:t>	P</a:t>
            </a:r>
            <a:r>
              <a:rPr kumimoji="1" lang="en-US" altLang="ja-JP" dirty="0"/>
              <a:t>arameter spaces </a:t>
            </a:r>
            <a:r>
              <a:rPr lang="en-US" altLang="ja-JP" dirty="0"/>
              <a:t>vs </a:t>
            </a:r>
            <a:r>
              <a:rPr kumimoji="1" lang="en-US" altLang="ja-JP" dirty="0"/>
              <a:t>functional space  models</a:t>
            </a:r>
          </a:p>
          <a:p>
            <a:endParaRPr lang="en-US" altLang="ja-JP" dirty="0"/>
          </a:p>
          <a:p>
            <a:r>
              <a:rPr kumimoji="1" lang="en-US" altLang="ja-JP" dirty="0"/>
              <a:t>Identifiability or not? </a:t>
            </a:r>
          </a:p>
          <a:p>
            <a:pPr marL="0" indent="0">
              <a:buNone/>
            </a:pPr>
            <a:r>
              <a:rPr kumimoji="1" lang="en-US" altLang="ja-JP" dirty="0"/>
              <a:t>	Identifiable: different parameters yield different models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	Hierarchical models common in ML are non-identifiable models: 			statistical mixture models, stochastic neural networks, etc.</a:t>
            </a:r>
          </a:p>
          <a:p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0D31D4-5C75-5871-2D9E-139697189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055" y="5411931"/>
            <a:ext cx="2362200" cy="495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46BFC8-C99F-1B2C-3AA1-6C9F61CC9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1037" y="5428024"/>
            <a:ext cx="602932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29680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E3B7E-3C18-F652-F8CE-F29692A41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948F2-65C7-40FD-37C9-314991FDE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0D5F53F9-E6F1-4840-E7F6-70A33DC80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10" y="259629"/>
            <a:ext cx="10820399" cy="6086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7C7C9819-D005-B335-89D5-338C43B38A6B}"/>
              </a:ext>
            </a:extLst>
          </p:cNvPr>
          <p:cNvSpPr/>
          <p:nvPr/>
        </p:nvSpPr>
        <p:spPr>
          <a:xfrm>
            <a:off x="8894617" y="5571693"/>
            <a:ext cx="655782" cy="6898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5D00EC-836C-B877-6019-D889BE3F5E08}"/>
              </a:ext>
            </a:extLst>
          </p:cNvPr>
          <p:cNvSpPr txBox="1"/>
          <p:nvPr/>
        </p:nvSpPr>
        <p:spPr>
          <a:xfrm>
            <a:off x="9333524" y="5422773"/>
            <a:ext cx="28584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/>
              <a:t>Variational</a:t>
            </a:r>
          </a:p>
          <a:p>
            <a:pPr algn="ctr"/>
            <a:r>
              <a:rPr kumimoji="1" lang="en-US" altLang="ja-JP" b="1" dirty="0"/>
              <a:t>JS-</a:t>
            </a:r>
            <a:r>
              <a:rPr kumimoji="1" lang="en-US" altLang="ja-JP" b="1" dirty="0" err="1"/>
              <a:t>symmetrization</a:t>
            </a:r>
            <a:endParaRPr kumimoji="1" lang="en-US" altLang="ja-JP" b="1" dirty="0"/>
          </a:p>
          <a:p>
            <a:pPr algn="ctr"/>
            <a:r>
              <a:rPr lang="en-US" altLang="ja-JP" b="1" dirty="0"/>
              <a:t>of arbitrary dissimilarity</a:t>
            </a:r>
            <a:endParaRPr kumimoji="1" lang="ja-JP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4E9571-5A16-6E98-4C58-01AFC7B3FAD8}"/>
              </a:ext>
            </a:extLst>
          </p:cNvPr>
          <p:cNvSpPr txBox="1"/>
          <p:nvPr/>
        </p:nvSpPr>
        <p:spPr>
          <a:xfrm>
            <a:off x="10049164" y="6331238"/>
            <a:ext cx="1708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>
                <a:solidFill>
                  <a:schemeClr val="accent6"/>
                </a:solidFill>
              </a:rPr>
              <a:t>[2102.09728]</a:t>
            </a:r>
            <a:endParaRPr kumimoji="1"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7" name="Arrow: Curved Left 6">
            <a:extLst>
              <a:ext uri="{FF2B5EF4-FFF2-40B4-BE49-F238E27FC236}">
                <a16:creationId xmlns:a16="http://schemas.microsoft.com/office/drawing/2014/main" id="{2F9669DF-6BA7-2744-CDCA-7E5F412EA010}"/>
              </a:ext>
            </a:extLst>
          </p:cNvPr>
          <p:cNvSpPr/>
          <p:nvPr/>
        </p:nvSpPr>
        <p:spPr>
          <a:xfrm rot="9712437">
            <a:off x="672968" y="1030059"/>
            <a:ext cx="1154545" cy="5226842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C35CE8F-B1A9-2E16-FFDA-6758143DB9CD}"/>
              </a:ext>
            </a:extLst>
          </p:cNvPr>
          <p:cNvSpPr/>
          <p:nvPr/>
        </p:nvSpPr>
        <p:spPr>
          <a:xfrm rot="2238974">
            <a:off x="6082643" y="994441"/>
            <a:ext cx="689239" cy="40885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53470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250B0-F509-665D-325F-A28909423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198" y="188938"/>
            <a:ext cx="11566183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dirty="0"/>
              <a:t>Quoting Sir Michael </a:t>
            </a:r>
            <a:r>
              <a:rPr kumimoji="1" lang="en-US" altLang="ja-JP" dirty="0" err="1"/>
              <a:t>Atiyah</a:t>
            </a:r>
            <a:r>
              <a:rPr kumimoji="1" lang="en-US" altLang="ja-JP" dirty="0"/>
              <a:t> on </a:t>
            </a:r>
            <a:r>
              <a:rPr kumimoji="1" lang="en-US" altLang="ja-JP" b="1" dirty="0">
                <a:solidFill>
                  <a:srgbClr val="FF0000"/>
                </a:solidFill>
              </a:rPr>
              <a:t>thinking geometrically</a:t>
            </a:r>
            <a:r>
              <a:rPr kumimoji="1" lang="en-US" altLang="ja-JP" dirty="0"/>
              <a:t>: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‘Algebra is the offer made by the devil to the mathematician. The devil says: "I will give you this powerful machine, it will answer any question you like. All you need to do is give me your soul: give up geometry and you will have this </a:t>
            </a:r>
            <a:r>
              <a:rPr kumimoji="1" lang="en-US" altLang="ja-JP" dirty="0" err="1"/>
              <a:t>marvellous</a:t>
            </a:r>
            <a:r>
              <a:rPr kumimoji="1" lang="en-US" altLang="ja-JP" dirty="0"/>
              <a:t> machine.“’</a:t>
            </a:r>
            <a:endParaRPr kumimoji="1" lang="ja-JP" altLang="en-US" dirty="0"/>
          </a:p>
        </p:txBody>
      </p:sp>
      <p:pic>
        <p:nvPicPr>
          <p:cNvPr id="1026" name="Picture 2" descr="Michael Atiyah - Wikipedia">
            <a:extLst>
              <a:ext uri="{FF2B5EF4-FFF2-40B4-BE49-F238E27FC236}">
                <a16:creationId xmlns:a16="http://schemas.microsoft.com/office/drawing/2014/main" id="{9517553A-EF1B-6266-317B-815765F85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3867" y="3754419"/>
            <a:ext cx="1835514" cy="176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09ACC4-AE3A-3090-11AF-62220408C380}"/>
              </a:ext>
            </a:extLst>
          </p:cNvPr>
          <p:cNvSpPr txBox="1"/>
          <p:nvPr/>
        </p:nvSpPr>
        <p:spPr>
          <a:xfrm>
            <a:off x="8305976" y="5264407"/>
            <a:ext cx="40709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Michael  </a:t>
            </a:r>
            <a:r>
              <a:rPr lang="en-US" altLang="ja-JP" b="0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Atiyah</a:t>
            </a:r>
            <a:endParaRPr lang="en-US" altLang="ja-JP" b="0" i="0" dirty="0">
              <a:solidFill>
                <a:schemeClr val="accent6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"Mathematics in the 20th century." </a:t>
            </a:r>
          </a:p>
          <a:p>
            <a:r>
              <a:rPr lang="en-US" altLang="ja-JP" b="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Bulletin of the London Mathematical Society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34.1 (2002): 1-15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  <a:endParaRPr lang="ja-JP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329CB2-0C47-B12A-7993-2FC6B0125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85" y="3081960"/>
            <a:ext cx="8058878" cy="369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06359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93D5C-CAAF-268F-00B3-BF68523EC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FEA2-4C19-CB33-AAAC-928D07DC7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6B9D85C-866B-3136-8E6F-F6C3C60FC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65" y="6297871"/>
            <a:ext cx="5591175" cy="609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58EBD5-D67C-EC74-0FF2-E65FF5471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4765" y="765174"/>
            <a:ext cx="3749059" cy="390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864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DE354-67ED-7484-1E6E-4CA4E66DC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263" y="1003843"/>
            <a:ext cx="11589328" cy="5854157"/>
          </a:xfrm>
        </p:spPr>
        <p:txBody>
          <a:bodyPr>
            <a:normAutofit/>
          </a:bodyPr>
          <a:lstStyle/>
          <a:p>
            <a:r>
              <a:rPr lang="en-US" altLang="ja-JP" dirty="0"/>
              <a:t>Riemannian modeling (M=P</a:t>
            </a:r>
            <a:r>
              <a:rPr lang="el-GR" altLang="ja-JP" baseline="-25000" dirty="0"/>
              <a:t>Θ</a:t>
            </a:r>
            <a:r>
              <a:rPr lang="en-US" altLang="ja-JP" dirty="0"/>
              <a:t>,</a:t>
            </a:r>
            <a:r>
              <a:rPr lang="en-US" altLang="ja-JP" dirty="0" err="1"/>
              <a:t>g</a:t>
            </a:r>
            <a:r>
              <a:rPr lang="en-US" altLang="ja-JP" baseline="-25000" dirty="0" err="1"/>
              <a:t>Fisher</a:t>
            </a:r>
            <a:r>
              <a:rPr lang="en-US" altLang="ja-JP" dirty="0"/>
              <a:t>) allows to define various </a:t>
            </a:r>
            <a:r>
              <a:rPr lang="en-US" altLang="ja-JP" i="1" dirty="0"/>
              <a:t>curvature</a:t>
            </a:r>
            <a:r>
              <a:rPr lang="en-US" altLang="ja-JP" dirty="0"/>
              <a:t> notions: </a:t>
            </a:r>
            <a:r>
              <a:rPr lang="en-US" altLang="ja-JP" b="1" dirty="0">
                <a:solidFill>
                  <a:srgbClr val="FF0000"/>
                </a:solidFill>
              </a:rPr>
              <a:t>sectional curvatures </a:t>
            </a:r>
            <a:r>
              <a:rPr lang="en-US" altLang="ja-JP" dirty="0"/>
              <a:t>(4D Riemann-Christoffel curvature tensor,  Ricci curvature tensor, Ricci scalar tensors, etc.)</a:t>
            </a:r>
            <a:endParaRPr kumimoji="1" lang="en-US" altLang="ja-JP" dirty="0"/>
          </a:p>
          <a:p>
            <a:r>
              <a:rPr lang="en-US" altLang="ja-JP" i="1" dirty="0"/>
              <a:t>Example 1 </a:t>
            </a:r>
            <a:r>
              <a:rPr lang="en-US" altLang="ja-JP" dirty="0"/>
              <a:t>: Family of </a:t>
            </a:r>
            <a:r>
              <a:rPr lang="en-US" altLang="ja-JP" b="1" dirty="0">
                <a:solidFill>
                  <a:srgbClr val="92D050"/>
                </a:solidFill>
              </a:rPr>
              <a:t>categorical distributions </a:t>
            </a:r>
            <a:r>
              <a:rPr lang="en-US" altLang="ja-JP" dirty="0"/>
              <a:t>with m+1 choices</a:t>
            </a:r>
          </a:p>
          <a:p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r>
              <a:rPr kumimoji="1" lang="en-US" altLang="ja-JP" i="1" dirty="0"/>
              <a:t>Example 2 </a:t>
            </a:r>
            <a:r>
              <a:rPr kumimoji="1" lang="en-US" altLang="ja-JP" dirty="0"/>
              <a:t>: Family of </a:t>
            </a:r>
            <a:r>
              <a:rPr kumimoji="1" lang="en-US" altLang="ja-JP" b="1" dirty="0">
                <a:solidFill>
                  <a:srgbClr val="92D050"/>
                </a:solidFill>
              </a:rPr>
              <a:t>univa</a:t>
            </a:r>
            <a:r>
              <a:rPr lang="en-US" altLang="ja-JP" b="1" dirty="0">
                <a:solidFill>
                  <a:srgbClr val="92D050"/>
                </a:solidFill>
              </a:rPr>
              <a:t>riate normal distributions </a:t>
            </a:r>
            <a:r>
              <a:rPr lang="en-US" altLang="ja-JP" dirty="0"/>
              <a:t>(m=2)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lang="en-US" altLang="ja-JP" i="1" dirty="0"/>
              <a:t>Example 3 </a:t>
            </a:r>
            <a:r>
              <a:rPr lang="en-US" altLang="ja-JP" dirty="0"/>
              <a:t>: </a:t>
            </a:r>
            <a:r>
              <a:rPr lang="en-US" altLang="ja-JP" b="1" dirty="0">
                <a:solidFill>
                  <a:srgbClr val="92D050"/>
                </a:solidFill>
              </a:rPr>
              <a:t>location families</a:t>
            </a:r>
            <a:r>
              <a:rPr lang="en-US" altLang="ja-JP" dirty="0"/>
              <a:t>*  </a:t>
            </a:r>
          </a:p>
          <a:p>
            <a:pPr marL="0" indent="0">
              <a:buNone/>
            </a:pPr>
            <a:r>
              <a:rPr lang="en-US" altLang="ja-JP" sz="2400" dirty="0"/>
              <a:t>  </a:t>
            </a:r>
            <a:r>
              <a:rPr lang="en-US" altLang="ja-JP" sz="2000" dirty="0"/>
              <a:t>m-dim location parameter l</a:t>
            </a:r>
            <a:endParaRPr kumimoji="1" lang="ja-JP" altLang="en-US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A3C3E2-D474-DCAF-9125-86798A7C0134}"/>
              </a:ext>
            </a:extLst>
          </p:cNvPr>
          <p:cNvSpPr txBox="1">
            <a:spLocks/>
          </p:cNvSpPr>
          <p:nvPr/>
        </p:nvSpPr>
        <p:spPr>
          <a:xfrm>
            <a:off x="308263" y="-97223"/>
            <a:ext cx="11759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1"/>
                </a:solidFill>
              </a:rPr>
              <a:t>Fisher-Rao distances: Curvatures in Statistics</a:t>
            </a:r>
            <a:endParaRPr lang="ja-JP" altLang="en-US" b="1" dirty="0">
              <a:solidFill>
                <a:schemeClr val="accent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8B8F68-AB53-957A-58B7-9AA586442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61" y="2673350"/>
            <a:ext cx="3856112" cy="11066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7CCBB7F-DF5B-3CB1-E0CC-DF1575C535BD}"/>
              </a:ext>
            </a:extLst>
          </p:cNvPr>
          <p:cNvSpPr txBox="1"/>
          <p:nvPr/>
        </p:nvSpPr>
        <p:spPr>
          <a:xfrm>
            <a:off x="7457303" y="2915841"/>
            <a:ext cx="46105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u="sng" dirty="0">
                <a:solidFill>
                  <a:srgbClr val="FFC000"/>
                </a:solidFill>
              </a:rPr>
              <a:t>Positive</a:t>
            </a:r>
            <a:r>
              <a:rPr kumimoji="1" lang="en-US" altLang="ja-JP" sz="2400" b="1" dirty="0">
                <a:solidFill>
                  <a:srgbClr val="FFC000"/>
                </a:solidFill>
              </a:rPr>
              <a:t> sectional curvatures:</a:t>
            </a:r>
          </a:p>
          <a:p>
            <a:r>
              <a:rPr lang="en-US" altLang="ja-JP" sz="2400" b="1" dirty="0">
                <a:solidFill>
                  <a:srgbClr val="FFC000"/>
                </a:solidFill>
              </a:rPr>
              <a:t>spherical geometry</a:t>
            </a:r>
            <a:endParaRPr kumimoji="1" lang="ja-JP" altLang="en-US" sz="2400" b="1" dirty="0">
              <a:solidFill>
                <a:srgbClr val="FFC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A05963-073F-FAE4-000F-70BA30CAAD7C}"/>
              </a:ext>
            </a:extLst>
          </p:cNvPr>
          <p:cNvSpPr txBox="1"/>
          <p:nvPr/>
        </p:nvSpPr>
        <p:spPr>
          <a:xfrm>
            <a:off x="7457303" y="4542557"/>
            <a:ext cx="47436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u="sng" dirty="0">
                <a:solidFill>
                  <a:srgbClr val="FFC000"/>
                </a:solidFill>
              </a:rPr>
              <a:t>Negative</a:t>
            </a:r>
            <a:r>
              <a:rPr kumimoji="1" lang="en-US" altLang="ja-JP" sz="2400" b="1" dirty="0">
                <a:solidFill>
                  <a:srgbClr val="FFC000"/>
                </a:solidFill>
              </a:rPr>
              <a:t> sectional curvatures:</a:t>
            </a:r>
          </a:p>
          <a:p>
            <a:r>
              <a:rPr lang="en-US" altLang="ja-JP" sz="2400" b="1" dirty="0">
                <a:solidFill>
                  <a:srgbClr val="FFC000"/>
                </a:solidFill>
              </a:rPr>
              <a:t>hyperbolic geometry</a:t>
            </a:r>
            <a:endParaRPr kumimoji="1" lang="ja-JP" altLang="en-US" sz="2400" b="1" dirty="0">
              <a:solidFill>
                <a:srgbClr val="FFC000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C4A27D3-897B-A6C9-1D0A-B5EEDB40B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63" y="4330540"/>
            <a:ext cx="7048500" cy="7905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44FB847-2607-E77E-C40D-41838D42F6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670" y="5008924"/>
            <a:ext cx="3744192" cy="8591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A7FA39B-4B30-20E8-9F1D-80A083D1D2F6}"/>
              </a:ext>
            </a:extLst>
          </p:cNvPr>
          <p:cNvSpPr txBox="1"/>
          <p:nvPr/>
        </p:nvSpPr>
        <p:spPr>
          <a:xfrm>
            <a:off x="7555562" y="5819185"/>
            <a:ext cx="40943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u="sng" dirty="0">
                <a:solidFill>
                  <a:srgbClr val="FFC000"/>
                </a:solidFill>
              </a:rPr>
              <a:t>Z</a:t>
            </a:r>
            <a:r>
              <a:rPr kumimoji="1" lang="en-US" altLang="ja-JP" sz="2400" b="1" u="sng" dirty="0">
                <a:solidFill>
                  <a:srgbClr val="FFC000"/>
                </a:solidFill>
              </a:rPr>
              <a:t>ero</a:t>
            </a:r>
            <a:r>
              <a:rPr kumimoji="1" lang="en-US" altLang="ja-JP" sz="2400" b="1" dirty="0">
                <a:solidFill>
                  <a:srgbClr val="FFC000"/>
                </a:solidFill>
              </a:rPr>
              <a:t> sectional curvatures:</a:t>
            </a:r>
          </a:p>
          <a:p>
            <a:r>
              <a:rPr lang="en-US" altLang="ja-JP" sz="2400" b="1" dirty="0">
                <a:solidFill>
                  <a:srgbClr val="FFC000"/>
                </a:solidFill>
              </a:rPr>
              <a:t>Euclidean geometry</a:t>
            </a:r>
            <a:endParaRPr kumimoji="1" lang="ja-JP" altLang="en-US" sz="2400" b="1" dirty="0">
              <a:solidFill>
                <a:srgbClr val="FFC000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E5E4FB3-A11B-1F8F-CD1D-D0D52F7DB6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7382" y="5911694"/>
            <a:ext cx="1619921" cy="3555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C225BA6-F2AB-234D-E91C-4268C0709F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0273" y="6275039"/>
            <a:ext cx="315277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92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EDCED-A761-5AB7-08B9-A97531B63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526" y="0"/>
            <a:ext cx="11956473" cy="1325563"/>
          </a:xfrm>
        </p:spPr>
        <p:txBody>
          <a:bodyPr>
            <a:normAutofit/>
          </a:bodyPr>
          <a:lstStyle/>
          <a:p>
            <a:r>
              <a:rPr kumimoji="1" lang="en-US" altLang="ja-JP" sz="3600" b="1" dirty="0">
                <a:solidFill>
                  <a:schemeClr val="accent5"/>
                </a:solidFill>
              </a:rPr>
              <a:t>Problem: Tractability of Fisher-Rao geodesics/distances</a:t>
            </a:r>
            <a:endParaRPr kumimoji="1" lang="ja-JP" altLang="en-US" sz="36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01E2-56A2-BD0B-D7FF-9E3A92400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944" y="1253331"/>
            <a:ext cx="11284529" cy="4351338"/>
          </a:xfrm>
        </p:spPr>
        <p:txBody>
          <a:bodyPr/>
          <a:lstStyle/>
          <a:p>
            <a:r>
              <a:rPr kumimoji="1" lang="en-US" altLang="ja-JP" dirty="0"/>
              <a:t>Need (1) to </a:t>
            </a:r>
            <a:r>
              <a:rPr kumimoji="1" lang="en-US" altLang="ja-JP" b="1" dirty="0">
                <a:solidFill>
                  <a:srgbClr val="FF0000"/>
                </a:solidFill>
              </a:rPr>
              <a:t>solve</a:t>
            </a:r>
            <a:r>
              <a:rPr kumimoji="1" lang="en-US" altLang="ja-JP" dirty="0"/>
              <a:t> geodesic ODE equation </a:t>
            </a:r>
          </a:p>
          <a:p>
            <a:pPr marL="0" indent="0">
              <a:buNone/>
            </a:pPr>
            <a:r>
              <a:rPr lang="en-US" altLang="ja-JP" dirty="0"/>
              <a:t>     </a:t>
            </a:r>
            <a:r>
              <a:rPr kumimoji="1" lang="en-US" altLang="ja-JP" dirty="0"/>
              <a:t>and (2) </a:t>
            </a:r>
            <a:r>
              <a:rPr kumimoji="1" lang="en-US" altLang="ja-JP" b="1" dirty="0">
                <a:solidFill>
                  <a:srgbClr val="FF0000"/>
                </a:solidFill>
              </a:rPr>
              <a:t>integrate</a:t>
            </a:r>
            <a:r>
              <a:rPr kumimoji="1" lang="en-US" altLang="ja-JP" dirty="0"/>
              <a:t> length element along the geodesic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kumimoji="1" lang="en-US" altLang="ja-JP" dirty="0"/>
              <a:t>Solve geodesic ODE either with </a:t>
            </a:r>
            <a:r>
              <a:rPr kumimoji="1" lang="en-US" altLang="ja-JP" b="1" dirty="0">
                <a:solidFill>
                  <a:srgbClr val="FF0000"/>
                </a:solidFill>
              </a:rPr>
              <a:t>initial value conditions (IVC) </a:t>
            </a:r>
            <a:r>
              <a:rPr kumimoji="1" lang="en-US" altLang="ja-JP" dirty="0"/>
              <a:t>or with </a:t>
            </a:r>
            <a:r>
              <a:rPr kumimoji="1" lang="en-US" altLang="ja-JP" b="1" dirty="0">
                <a:solidFill>
                  <a:srgbClr val="FF0000"/>
                </a:solidFill>
              </a:rPr>
              <a:t>boundary value conditions (BVC)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B25B5C-1999-E47C-D759-CC7A464BC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099" y="2203053"/>
            <a:ext cx="9077325" cy="9620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587398-C323-DED5-6FC4-A65C9AE5F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650" y="5352816"/>
            <a:ext cx="4324350" cy="942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A36D9E-D7DD-73C4-C77D-8995E9E8E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9505" y="5467116"/>
            <a:ext cx="4171950" cy="8286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70709AB-6EE8-A747-5194-0E5B6EDBE9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4603" y="3392885"/>
            <a:ext cx="5162550" cy="6000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761BCEF-1EB2-A1C5-CC90-B979134E3263}"/>
              </a:ext>
            </a:extLst>
          </p:cNvPr>
          <p:cNvSpPr txBox="1"/>
          <p:nvPr/>
        </p:nvSpPr>
        <p:spPr>
          <a:xfrm>
            <a:off x="1014847" y="3188844"/>
            <a:ext cx="61046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b="1" dirty="0">
                <a:solidFill>
                  <a:srgbClr val="FF0000"/>
                </a:solidFill>
              </a:rPr>
              <a:t>Christoffel symbols</a:t>
            </a:r>
            <a:r>
              <a:rPr lang="en-US" altLang="ja-JP" sz="2400" dirty="0"/>
              <a:t>:</a:t>
            </a:r>
          </a:p>
          <a:p>
            <a:r>
              <a:rPr lang="en-US" altLang="ja-JP" sz="2400" dirty="0"/>
              <a:t>derived from metric tensor g</a:t>
            </a:r>
            <a:endParaRPr lang="ja-JP" altLang="en-US" sz="2400" dirty="0"/>
          </a:p>
        </p:txBody>
      </p:sp>
      <p:sp>
        <p:nvSpPr>
          <p:cNvPr id="4" name="Arrow: Up 3">
            <a:extLst>
              <a:ext uri="{FF2B5EF4-FFF2-40B4-BE49-F238E27FC236}">
                <a16:creationId xmlns:a16="http://schemas.microsoft.com/office/drawing/2014/main" id="{6FAA6ABB-089B-60C9-ECB8-23EABEBE3344}"/>
              </a:ext>
            </a:extLst>
          </p:cNvPr>
          <p:cNvSpPr/>
          <p:nvPr/>
        </p:nvSpPr>
        <p:spPr>
          <a:xfrm>
            <a:off x="5186328" y="3060145"/>
            <a:ext cx="1108038" cy="284279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7ABA3B-31C7-F072-4ECD-FBBE2D83D468}"/>
              </a:ext>
            </a:extLst>
          </p:cNvPr>
          <p:cNvCxnSpPr/>
          <p:nvPr/>
        </p:nvCxnSpPr>
        <p:spPr>
          <a:xfrm>
            <a:off x="3288145" y="6295791"/>
            <a:ext cx="205047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98B79B-7E90-B83A-5B21-8AC71BFFA616}"/>
              </a:ext>
            </a:extLst>
          </p:cNvPr>
          <p:cNvCxnSpPr>
            <a:cxnSpLocks/>
          </p:cNvCxnSpPr>
          <p:nvPr/>
        </p:nvCxnSpPr>
        <p:spPr>
          <a:xfrm>
            <a:off x="8585200" y="6297000"/>
            <a:ext cx="11684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403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257F699-0729-E57F-B895-62DBEC8448FC}"/>
              </a:ext>
            </a:extLst>
          </p:cNvPr>
          <p:cNvSpPr txBox="1">
            <a:spLocks/>
          </p:cNvSpPr>
          <p:nvPr/>
        </p:nvSpPr>
        <p:spPr>
          <a:xfrm>
            <a:off x="235527" y="259773"/>
            <a:ext cx="119564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Tractability of Fisher-Rao distance: </a:t>
            </a:r>
          </a:p>
          <a:p>
            <a:r>
              <a:rPr lang="en-US" altLang="ja-JP" b="1" dirty="0">
                <a:solidFill>
                  <a:schemeClr val="accent5"/>
                </a:solidFill>
              </a:rPr>
              <a:t>Yet the </a:t>
            </a:r>
            <a:r>
              <a:rPr lang="en-US" altLang="ja-JP" b="1" u="sng" dirty="0">
                <a:solidFill>
                  <a:schemeClr val="accent5"/>
                </a:solidFill>
                <a:highlight>
                  <a:srgbClr val="FFFF00"/>
                </a:highlight>
              </a:rPr>
              <a:t>open case </a:t>
            </a:r>
            <a:r>
              <a:rPr lang="en-US" altLang="ja-JP" b="1" dirty="0">
                <a:solidFill>
                  <a:schemeClr val="accent5"/>
                </a:solidFill>
              </a:rPr>
              <a:t>of the multivariate normal family!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3CC491-1D53-09DA-8116-34E84A08B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71" y="1669692"/>
            <a:ext cx="6367068" cy="9157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43DD35-B583-5396-905C-51B7B8862EF0}"/>
              </a:ext>
            </a:extLst>
          </p:cNvPr>
          <p:cNvSpPr txBox="1"/>
          <p:nvPr/>
        </p:nvSpPr>
        <p:spPr>
          <a:xfrm>
            <a:off x="510977" y="3510701"/>
            <a:ext cx="1117004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Non-constant sectional curvatures which can also be positive!</a:t>
            </a:r>
          </a:p>
          <a:p>
            <a:pPr algn="ctr"/>
            <a:r>
              <a:rPr lang="en-US" sz="2800" dirty="0"/>
              <a:t>(geodesics are always unique when negative sectional curvatures)</a:t>
            </a:r>
            <a:endParaRPr lang="fr-FR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DA958B-F6BF-9105-8E6F-15D846DEF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374" y="2433901"/>
            <a:ext cx="4662487" cy="10551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A87538-6F7B-787B-14F1-BC14636B50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5902" y="1785228"/>
            <a:ext cx="5146098" cy="6495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B957946-DB36-EA10-EAF5-64DE560C4AC0}"/>
              </a:ext>
            </a:extLst>
          </p:cNvPr>
          <p:cNvSpPr/>
          <p:nvPr/>
        </p:nvSpPr>
        <p:spPr>
          <a:xfrm>
            <a:off x="918582" y="2727184"/>
            <a:ext cx="26789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Geodesic ODE:</a:t>
            </a:r>
            <a:endParaRPr lang="fr-FR" sz="28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A979767-F746-50CF-7E4C-E3C3B37C4B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8066" y="5224005"/>
            <a:ext cx="3424472" cy="15783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4B77E8D-11A5-A997-4D46-4CC1ED23B8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9190219" y="4009485"/>
            <a:ext cx="2095712" cy="369301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013D854-B787-C07D-5CFF-51A9EAB9A87D}"/>
              </a:ext>
            </a:extLst>
          </p:cNvPr>
          <p:cNvSpPr txBox="1"/>
          <p:nvPr/>
        </p:nvSpPr>
        <p:spPr>
          <a:xfrm>
            <a:off x="-1697" y="4809272"/>
            <a:ext cx="43733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C000"/>
                </a:solidFill>
              </a:rPr>
              <a:t>Bivariate normal</a:t>
            </a:r>
          </a:p>
          <a:p>
            <a:r>
              <a:rPr lang="en-US" altLang="ja-JP" sz="2400" b="1" dirty="0">
                <a:solidFill>
                  <a:srgbClr val="FFC000"/>
                </a:solidFill>
              </a:rPr>
              <a:t>(represented by ellipsoids)  </a:t>
            </a:r>
            <a:endParaRPr kumimoji="1" lang="ja-JP" altLang="en-US" sz="2400" b="1" dirty="0">
              <a:solidFill>
                <a:srgbClr val="FFC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36D06F-AC9C-5887-B132-108BE0799955}"/>
              </a:ext>
            </a:extLst>
          </p:cNvPr>
          <p:cNvSpPr txBox="1"/>
          <p:nvPr/>
        </p:nvSpPr>
        <p:spPr>
          <a:xfrm>
            <a:off x="8391567" y="4507406"/>
            <a:ext cx="3951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[BV: Kobayashi 2023]</a:t>
            </a:r>
            <a:endParaRPr lang="fr-FR" sz="2400" b="1" dirty="0">
              <a:solidFill>
                <a:schemeClr val="accent6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E8CB41-293B-A968-A255-F814981BE4E7}"/>
              </a:ext>
            </a:extLst>
          </p:cNvPr>
          <p:cNvSpPr txBox="1"/>
          <p:nvPr/>
        </p:nvSpPr>
        <p:spPr>
          <a:xfrm>
            <a:off x="4260273" y="4507406"/>
            <a:ext cx="40684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[IV: Eriksen 1987]</a:t>
            </a:r>
            <a:endParaRPr lang="fr-FR" sz="2400" b="1" dirty="0">
              <a:solidFill>
                <a:schemeClr val="accent6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D4EF03-4074-C7CA-8FF4-3D908B24776F}"/>
              </a:ext>
            </a:extLst>
          </p:cNvPr>
          <p:cNvSpPr txBox="1"/>
          <p:nvPr/>
        </p:nvSpPr>
        <p:spPr>
          <a:xfrm>
            <a:off x="8274468" y="2425598"/>
            <a:ext cx="40684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Solve ODE </a:t>
            </a:r>
            <a:r>
              <a:rPr lang="en-US" sz="2000" dirty="0"/>
              <a:t>with </a:t>
            </a:r>
          </a:p>
          <a:p>
            <a:pPr algn="ctr"/>
            <a:r>
              <a:rPr lang="en-US" sz="2000" dirty="0"/>
              <a:t>initial values (IV) or</a:t>
            </a:r>
          </a:p>
          <a:p>
            <a:pPr algn="ctr"/>
            <a:r>
              <a:rPr lang="en-US" sz="2000" dirty="0"/>
              <a:t>boundary values (BV)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7C4749-7DB8-7F47-B919-AC89F2F099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9420" y="4880340"/>
            <a:ext cx="2143125" cy="3905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1E0E3D-ED63-F131-E465-80FC474A71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20225" y="4999089"/>
            <a:ext cx="1276350" cy="3238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2F4208E-E531-5B2F-0D0C-84F79286E4D8}"/>
              </a:ext>
            </a:extLst>
          </p:cNvPr>
          <p:cNvSpPr/>
          <p:nvPr/>
        </p:nvSpPr>
        <p:spPr>
          <a:xfrm>
            <a:off x="7049672" y="1466495"/>
            <a:ext cx="18069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Fisher length:</a:t>
            </a:r>
            <a:endParaRPr lang="fr-FR" sz="20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1354237-39F0-D58D-6448-03536166B7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144" y="5628933"/>
            <a:ext cx="2000109" cy="118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776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1f8e20e6-048a-4bad-a26b-318dd1cd4d47}" enabled="1" method="Privileged" siteId="{66c65d8a-9158-4521-a2d8-664963db48e4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8869</TotalTime>
  <Words>5168</Words>
  <Application>Microsoft Office PowerPoint</Application>
  <PresentationFormat>Widescreen</PresentationFormat>
  <Paragraphs>758</Paragraphs>
  <Slides>67</Slides>
  <Notes>18</Notes>
  <HiddenSlides>0</HiddenSlides>
  <MMClips>6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84" baseType="lpstr">
      <vt:lpstr>-apple-system</vt:lpstr>
      <vt:lpstr>Calibri</vt:lpstr>
      <vt:lpstr>Google Sans</vt:lpstr>
      <vt:lpstr>Inter</vt:lpstr>
      <vt:lpstr>Lato</vt:lpstr>
      <vt:lpstr>Roboto</vt:lpstr>
      <vt:lpstr>SFSS1095</vt:lpstr>
      <vt:lpstr>u2000</vt:lpstr>
      <vt:lpstr>游ゴシック</vt:lpstr>
      <vt:lpstr>游ゴシック Light</vt:lpstr>
      <vt:lpstr>Arial</vt:lpstr>
      <vt:lpstr>Arial</vt:lpstr>
      <vt:lpstr>Arial Narrow</vt:lpstr>
      <vt:lpstr>Georgia</vt:lpstr>
      <vt:lpstr>Source Sans Pro</vt:lpstr>
      <vt:lpstr>Verdana</vt:lpstr>
      <vt:lpstr>Office Theme</vt:lpstr>
      <vt:lpstr>Geometric structures  for statistical models in ML: ∼ An overview with some recent results for ML ∼</vt:lpstr>
      <vt:lpstr>Which geometric structures for statistical models? </vt:lpstr>
      <vt:lpstr>Geometric structures of statistical models &amp; uses?</vt:lpstr>
      <vt:lpstr>Outline</vt:lpstr>
      <vt:lpstr>Fisher-Rao manifolds  Riemannian geometry</vt:lpstr>
      <vt:lpstr>Fisher-Rao manifolds</vt:lpstr>
      <vt:lpstr>PowerPoint Presentation</vt:lpstr>
      <vt:lpstr>Problem: Tractability of Fisher-Rao geodesics/distances</vt:lpstr>
      <vt:lpstr>PowerPoint Presentation</vt:lpstr>
      <vt:lpstr>Fisher-Rao geodesics with initial values emanating from the standard bivariate Gaussian</vt:lpstr>
      <vt:lpstr>PowerPoint Presentation</vt:lpstr>
      <vt:lpstr>No known closed-form for Fisher-Rao between multivariate normal distributions</vt:lpstr>
      <vt:lpstr>Special case: Centered multivariate normals Closed form geodesics and Fisher-Rao distances</vt:lpstr>
      <vt:lpstr>Embedding manifold Gaussian/MVN(d) onto SPD(d+1)</vt:lpstr>
      <vt:lpstr>Fisher-Rao MVN distance: A lower bound</vt:lpstr>
      <vt:lpstr>Fisher-Rao MVN distance: An upper bound</vt:lpstr>
      <vt:lpstr>(1+ε)-approximation of Fisher-Rao distance between multivariate normal distributions</vt:lpstr>
      <vt:lpstr>PowerPoint Presentation</vt:lpstr>
      <vt:lpstr>Hilbert geometry  &amp;  Birkhoff cone geometry  Projective/Finsler geometry of convex domains</vt:lpstr>
      <vt:lpstr>Hilbert distance: The log cross-ratio metric</vt:lpstr>
      <vt:lpstr>Hilbert geometry on the probability simplex: Balls have hexagonal Euclidean shapes</vt:lpstr>
      <vt:lpstr>Birkhoff: Hilbert projective distance  in a cone</vt:lpstr>
      <vt:lpstr>New fast distances between multivariate normals</vt:lpstr>
      <vt:lpstr>New fast distance between multivariate normals</vt:lpstr>
      <vt:lpstr>Pullback Hilbert distance/geodesics between MVNs</vt:lpstr>
      <vt:lpstr>Comparisons Fisher-Rao vs Fisher-Rao-Hilbert geodesics</vt:lpstr>
      <vt:lpstr>Bregman manifolds: Geometry of convex conjugates  Dual Hessian geometry</vt:lpstr>
      <vt:lpstr>Bregman divergence  (1960’s)</vt:lpstr>
      <vt:lpstr>Bregman divergences in machine learning…</vt:lpstr>
      <vt:lpstr>Convex duality via Legendre-Fenchel transform</vt:lpstr>
      <vt:lpstr>Duo Bregman divergences:  Generalize BDs with a pair of generators</vt:lpstr>
      <vt:lpstr>KLD between nested exponential families amount to duo Bregman pseudo divergences</vt:lpstr>
      <vt:lpstr>PowerPoint Presentation</vt:lpstr>
      <vt:lpstr>PowerPoint Presentation</vt:lpstr>
      <vt:lpstr>Example: Bregman manifold of multivariate Gaussians</vt:lpstr>
      <vt:lpstr>Jensen difference/Jensen divergence  (also called Burbea-Rao divergences)</vt:lpstr>
      <vt:lpstr>Right Bregman centroid:  Bregman/Jensen decomposition</vt:lpstr>
      <vt:lpstr>Bregman information-bias decomposition</vt:lpstr>
      <vt:lpstr>Jensen-Bregman divergences = Jensen div.</vt:lpstr>
      <vt:lpstr>Categorical model as a mixture family</vt:lpstr>
      <vt:lpstr>Dual geodesics and Fisher-Rao geodesics on the categorical manifold</vt:lpstr>
      <vt:lpstr>Amari-Nagaoka dual ±α-geometry</vt:lpstr>
      <vt:lpstr>Jensen-Shannon centroid for mixture families</vt:lpstr>
      <vt:lpstr>PowerPoint Presentation</vt:lpstr>
      <vt:lpstr>Family of categorical distributions is both an exponential family  and a mixture family!</vt:lpstr>
      <vt:lpstr>PowerPoint Presentation</vt:lpstr>
      <vt:lpstr>Chernoff point</vt:lpstr>
      <vt:lpstr>Summary:  Geometries of statistical models in ML</vt:lpstr>
      <vt:lpstr>PowerPoint Presentation</vt:lpstr>
      <vt:lpstr>PowerPoint Presentation</vt:lpstr>
      <vt:lpstr>PowerPoint Presentation</vt:lpstr>
      <vt:lpstr>Thank you</vt:lpstr>
      <vt:lpstr>PowerPoint Presentation</vt:lpstr>
      <vt:lpstr>Some references for geometric structures</vt:lpstr>
      <vt:lpstr>PowerPoint Presentation</vt:lpstr>
      <vt:lpstr>Inductive matrix arithmetic-harmonic mean (AHM) </vt:lpstr>
      <vt:lpstr>Geometric interpretation of the AHM matrix mean</vt:lpstr>
      <vt:lpstr>Symmetrized Bregman centroid </vt:lpstr>
      <vt:lpstr>Two generalizations of m-Chernoff information</vt:lpstr>
      <vt:lpstr>Special case: Submanifolds of constant covariance matrices</vt:lpstr>
      <vt:lpstr>PowerPoint Presentation</vt:lpstr>
      <vt:lpstr>PowerPoint Presentation</vt:lpstr>
      <vt:lpstr>PowerPoint Presentation</vt:lpstr>
      <vt:lpstr>Statistical models in ML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Nielsen, Frank (Sony CSL)</dc:creator>
  <cp:lastModifiedBy>Nielsen, Frank (Sony CSL)</cp:lastModifiedBy>
  <cp:revision>49</cp:revision>
  <dcterms:created xsi:type="dcterms:W3CDTF">2024-12-17T07:26:22Z</dcterms:created>
  <dcterms:modified xsi:type="dcterms:W3CDTF">2025-03-05T02:41:35Z</dcterms:modified>
</cp:coreProperties>
</file>

<file path=docProps/thumbnail.jpeg>
</file>